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1"/>
  </p:notesMasterIdLst>
  <p:sldIdLst>
    <p:sldId id="258" r:id="rId3"/>
    <p:sldId id="256" r:id="rId4"/>
    <p:sldId id="259" r:id="rId5"/>
    <p:sldId id="260" r:id="rId6"/>
    <p:sldId id="262" r:id="rId7"/>
    <p:sldId id="263" r:id="rId8"/>
    <p:sldId id="264" r:id="rId9"/>
    <p:sldId id="265" r:id="rId10"/>
    <p:sldId id="266" r:id="rId11"/>
    <p:sldId id="267" r:id="rId12"/>
    <p:sldId id="268" r:id="rId13"/>
    <p:sldId id="270" r:id="rId14"/>
    <p:sldId id="269" r:id="rId15"/>
    <p:sldId id="271" r:id="rId16"/>
    <p:sldId id="272" r:id="rId17"/>
    <p:sldId id="273" r:id="rId18"/>
    <p:sldId id="274" r:id="rId19"/>
    <p:sldId id="275" r:id="rId20"/>
    <p:sldId id="279" r:id="rId21"/>
    <p:sldId id="276" r:id="rId22"/>
    <p:sldId id="278" r:id="rId23"/>
    <p:sldId id="281" r:id="rId24"/>
    <p:sldId id="282" r:id="rId25"/>
    <p:sldId id="277" r:id="rId26"/>
    <p:sldId id="283" r:id="rId27"/>
    <p:sldId id="284" r:id="rId28"/>
    <p:sldId id="285" r:id="rId29"/>
    <p:sldId id="25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29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513E00-56D2-47A5-B570-CE08B423DCE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06E8ACD7-105F-446E-83B2-8C896CD349AF}">
      <dgm:prSet phldrT="[Text]"/>
      <dgm:spPr/>
      <dgm:t>
        <a:bodyPr/>
        <a:lstStyle/>
        <a:p>
          <a:r>
            <a:rPr lang="en-US" dirty="0" smtClean="0"/>
            <a:t>Farm &amp; Foreign Ag Services</a:t>
          </a:r>
          <a:endParaRPr lang="en-US" dirty="0"/>
        </a:p>
      </dgm:t>
    </dgm:pt>
    <dgm:pt modelId="{D600B429-143E-47AA-B0CC-1A83B51EA6B1}" type="parTrans" cxnId="{4D4DCC79-AE5D-4795-8670-904ADCCC4D3C}">
      <dgm:prSet/>
      <dgm:spPr/>
      <dgm:t>
        <a:bodyPr/>
        <a:lstStyle/>
        <a:p>
          <a:endParaRPr lang="en-US"/>
        </a:p>
      </dgm:t>
    </dgm:pt>
    <dgm:pt modelId="{2A2BE022-0ED1-48FD-8DFE-53EADBAF97E8}" type="sibTrans" cxnId="{4D4DCC79-AE5D-4795-8670-904ADCCC4D3C}">
      <dgm:prSet/>
      <dgm:spPr/>
      <dgm:t>
        <a:bodyPr/>
        <a:lstStyle/>
        <a:p>
          <a:endParaRPr lang="en-US"/>
        </a:p>
      </dgm:t>
    </dgm:pt>
    <dgm:pt modelId="{06D2E991-BAF0-4BDB-8EDD-F2F0D4D2CAE1}">
      <dgm:prSet phldrT="[Text]"/>
      <dgm:spPr/>
      <dgm:t>
        <a:bodyPr/>
        <a:lstStyle/>
        <a:p>
          <a:r>
            <a:rPr lang="en-US" dirty="0" smtClean="0"/>
            <a:t>Food and Nutrition Consumer Services</a:t>
          </a:r>
          <a:endParaRPr lang="en-US" dirty="0"/>
        </a:p>
      </dgm:t>
    </dgm:pt>
    <dgm:pt modelId="{9BCCB87F-49CD-4663-80BA-F6F32DB95D79}" type="parTrans" cxnId="{312E57B2-21D5-4068-8F27-E097D115E5D9}">
      <dgm:prSet/>
      <dgm:spPr/>
      <dgm:t>
        <a:bodyPr/>
        <a:lstStyle/>
        <a:p>
          <a:endParaRPr lang="en-US"/>
        </a:p>
      </dgm:t>
    </dgm:pt>
    <dgm:pt modelId="{2ED8DD9A-7057-4FDE-B9B1-765C042601C3}" type="sibTrans" cxnId="{312E57B2-21D5-4068-8F27-E097D115E5D9}">
      <dgm:prSet/>
      <dgm:spPr/>
      <dgm:t>
        <a:bodyPr/>
        <a:lstStyle/>
        <a:p>
          <a:endParaRPr lang="en-US"/>
        </a:p>
      </dgm:t>
    </dgm:pt>
    <dgm:pt modelId="{FC0ADA0B-C7A1-4DE7-B1EF-BBC4CA993E13}">
      <dgm:prSet phldrT="[Text]"/>
      <dgm:spPr/>
      <dgm:t>
        <a:bodyPr/>
        <a:lstStyle/>
        <a:p>
          <a:r>
            <a:rPr lang="en-US" dirty="0" smtClean="0"/>
            <a:t>Food Safety</a:t>
          </a:r>
          <a:endParaRPr lang="en-US" dirty="0"/>
        </a:p>
      </dgm:t>
    </dgm:pt>
    <dgm:pt modelId="{03E84C54-780D-43B0-B817-90F637E33D99}" type="parTrans" cxnId="{0439E01A-45A1-4966-A28A-F6A7EB4A6D47}">
      <dgm:prSet/>
      <dgm:spPr/>
      <dgm:t>
        <a:bodyPr/>
        <a:lstStyle/>
        <a:p>
          <a:endParaRPr lang="en-US"/>
        </a:p>
      </dgm:t>
    </dgm:pt>
    <dgm:pt modelId="{0CC0DAB6-33CA-446D-995F-E92515586B02}" type="sibTrans" cxnId="{0439E01A-45A1-4966-A28A-F6A7EB4A6D47}">
      <dgm:prSet/>
      <dgm:spPr/>
      <dgm:t>
        <a:bodyPr/>
        <a:lstStyle/>
        <a:p>
          <a:endParaRPr lang="en-US"/>
        </a:p>
      </dgm:t>
    </dgm:pt>
    <dgm:pt modelId="{4D6D15A0-1047-432C-9E71-FD4901D39C8E}">
      <dgm:prSet phldrT="[Text]"/>
      <dgm:spPr/>
      <dgm:t>
        <a:bodyPr/>
        <a:lstStyle/>
        <a:p>
          <a:r>
            <a:rPr lang="en-US" dirty="0" smtClean="0"/>
            <a:t>Marketing &amp; Regulatory Programs</a:t>
          </a:r>
          <a:endParaRPr lang="en-US" dirty="0"/>
        </a:p>
      </dgm:t>
    </dgm:pt>
    <dgm:pt modelId="{4191F618-AC0F-4972-8D93-2ABFFF6A594F}" type="parTrans" cxnId="{560542A7-5306-488A-817F-C1412758E75D}">
      <dgm:prSet/>
      <dgm:spPr/>
      <dgm:t>
        <a:bodyPr/>
        <a:lstStyle/>
        <a:p>
          <a:endParaRPr lang="en-US"/>
        </a:p>
      </dgm:t>
    </dgm:pt>
    <dgm:pt modelId="{CE5E9EC6-BB69-408C-A4C7-B910D6B1ABE3}" type="sibTrans" cxnId="{560542A7-5306-488A-817F-C1412758E75D}">
      <dgm:prSet/>
      <dgm:spPr/>
      <dgm:t>
        <a:bodyPr/>
        <a:lstStyle/>
        <a:p>
          <a:endParaRPr lang="en-US"/>
        </a:p>
      </dgm:t>
    </dgm:pt>
    <dgm:pt modelId="{A5967DD8-ED3B-457C-A456-70A74A563409}">
      <dgm:prSet phldrT="[Text]"/>
      <dgm:spPr/>
      <dgm:t>
        <a:bodyPr/>
        <a:lstStyle/>
        <a:p>
          <a:r>
            <a:rPr lang="en-US" dirty="0" smtClean="0"/>
            <a:t>Natural Resources and Environment</a:t>
          </a:r>
          <a:endParaRPr lang="en-US" dirty="0"/>
        </a:p>
      </dgm:t>
    </dgm:pt>
    <dgm:pt modelId="{F8DAB87A-46DA-46E1-8C0B-3E21B0B37A84}" type="parTrans" cxnId="{8E6C41C5-167B-4213-8F11-86BD0478B06F}">
      <dgm:prSet/>
      <dgm:spPr/>
      <dgm:t>
        <a:bodyPr/>
        <a:lstStyle/>
        <a:p>
          <a:endParaRPr lang="en-US"/>
        </a:p>
      </dgm:t>
    </dgm:pt>
    <dgm:pt modelId="{3699E72F-4B89-4329-A136-9783436FD51B}" type="sibTrans" cxnId="{8E6C41C5-167B-4213-8F11-86BD0478B06F}">
      <dgm:prSet/>
      <dgm:spPr/>
      <dgm:t>
        <a:bodyPr/>
        <a:lstStyle/>
        <a:p>
          <a:endParaRPr lang="en-US"/>
        </a:p>
      </dgm:t>
    </dgm:pt>
    <dgm:pt modelId="{54EA90AE-C302-44F3-96B0-828B9644DD4E}">
      <dgm:prSet/>
      <dgm:spPr/>
      <dgm:t>
        <a:bodyPr/>
        <a:lstStyle/>
        <a:p>
          <a:r>
            <a:rPr lang="en-US" dirty="0" smtClean="0"/>
            <a:t>Research, Education, and Economics</a:t>
          </a:r>
          <a:endParaRPr lang="en-US" dirty="0"/>
        </a:p>
      </dgm:t>
    </dgm:pt>
    <dgm:pt modelId="{9474634C-7DE9-4D6F-9D3C-F16D375000E7}" type="parTrans" cxnId="{1C91F579-AB65-4EFA-81D0-5CC4ECFF5D98}">
      <dgm:prSet/>
      <dgm:spPr/>
      <dgm:t>
        <a:bodyPr/>
        <a:lstStyle/>
        <a:p>
          <a:endParaRPr lang="en-US"/>
        </a:p>
      </dgm:t>
    </dgm:pt>
    <dgm:pt modelId="{5B8E24B4-844A-4AFD-B36A-6C8039E3FC18}" type="sibTrans" cxnId="{1C91F579-AB65-4EFA-81D0-5CC4ECFF5D98}">
      <dgm:prSet/>
      <dgm:spPr/>
      <dgm:t>
        <a:bodyPr/>
        <a:lstStyle/>
        <a:p>
          <a:endParaRPr lang="en-US"/>
        </a:p>
      </dgm:t>
    </dgm:pt>
    <dgm:pt modelId="{C2DB0FE1-F9C0-45A6-9C76-204AC8F8E89E}">
      <dgm:prSet/>
      <dgm:spPr/>
      <dgm:t>
        <a:bodyPr/>
        <a:lstStyle/>
        <a:p>
          <a:r>
            <a:rPr lang="en-US" b="1" dirty="0" smtClean="0">
              <a:solidFill>
                <a:schemeClr val="tx1">
                  <a:lumMod val="95000"/>
                  <a:lumOff val="5000"/>
                </a:schemeClr>
              </a:solidFill>
              <a:effectLst>
                <a:outerShdw blurRad="38100" dist="38100" dir="2700000" algn="tl">
                  <a:srgbClr val="000000">
                    <a:alpha val="43137"/>
                  </a:srgbClr>
                </a:outerShdw>
              </a:effectLst>
            </a:rPr>
            <a:t>Rural Development</a:t>
          </a:r>
          <a:endParaRPr lang="en-US" b="1" dirty="0">
            <a:solidFill>
              <a:schemeClr val="tx1">
                <a:lumMod val="95000"/>
                <a:lumOff val="5000"/>
              </a:schemeClr>
            </a:solidFill>
            <a:effectLst>
              <a:outerShdw blurRad="38100" dist="38100" dir="2700000" algn="tl">
                <a:srgbClr val="000000">
                  <a:alpha val="43137"/>
                </a:srgbClr>
              </a:outerShdw>
            </a:effectLst>
          </a:endParaRPr>
        </a:p>
      </dgm:t>
    </dgm:pt>
    <dgm:pt modelId="{F3AC3A3E-5BE6-45AD-B54E-52D89609AD5B}" type="parTrans" cxnId="{07A4B269-B5DE-4BC6-BE0C-BA87DCEB8435}">
      <dgm:prSet/>
      <dgm:spPr/>
      <dgm:t>
        <a:bodyPr/>
        <a:lstStyle/>
        <a:p>
          <a:endParaRPr lang="en-US"/>
        </a:p>
      </dgm:t>
    </dgm:pt>
    <dgm:pt modelId="{BABA099F-8F40-451F-91BA-6AF3567000BE}" type="sibTrans" cxnId="{07A4B269-B5DE-4BC6-BE0C-BA87DCEB8435}">
      <dgm:prSet/>
      <dgm:spPr/>
      <dgm:t>
        <a:bodyPr/>
        <a:lstStyle/>
        <a:p>
          <a:endParaRPr lang="en-US"/>
        </a:p>
      </dgm:t>
    </dgm:pt>
    <dgm:pt modelId="{D47C6F75-B064-4141-BC0A-762EC7C7CD0E}" type="pres">
      <dgm:prSet presAssocID="{F4513E00-56D2-47A5-B570-CE08B423DCE0}" presName="diagram" presStyleCnt="0">
        <dgm:presLayoutVars>
          <dgm:dir/>
          <dgm:resizeHandles val="exact"/>
        </dgm:presLayoutVars>
      </dgm:prSet>
      <dgm:spPr/>
      <dgm:t>
        <a:bodyPr/>
        <a:lstStyle/>
        <a:p>
          <a:endParaRPr lang="en-US"/>
        </a:p>
      </dgm:t>
    </dgm:pt>
    <dgm:pt modelId="{EDBE1B78-C77D-4754-B912-AC14DD8B622D}" type="pres">
      <dgm:prSet presAssocID="{54EA90AE-C302-44F3-96B0-828B9644DD4E}" presName="node" presStyleLbl="node1" presStyleIdx="0" presStyleCnt="7">
        <dgm:presLayoutVars>
          <dgm:bulletEnabled val="1"/>
        </dgm:presLayoutVars>
      </dgm:prSet>
      <dgm:spPr/>
      <dgm:t>
        <a:bodyPr/>
        <a:lstStyle/>
        <a:p>
          <a:endParaRPr lang="en-US"/>
        </a:p>
      </dgm:t>
    </dgm:pt>
    <dgm:pt modelId="{AE466180-7C87-4540-A0BC-C144D912B022}" type="pres">
      <dgm:prSet presAssocID="{5B8E24B4-844A-4AFD-B36A-6C8039E3FC18}" presName="sibTrans" presStyleCnt="0"/>
      <dgm:spPr/>
    </dgm:pt>
    <dgm:pt modelId="{61BC7EDE-13E9-46AF-A42C-165C87FFA675}" type="pres">
      <dgm:prSet presAssocID="{06E8ACD7-105F-446E-83B2-8C896CD349AF}" presName="node" presStyleLbl="node1" presStyleIdx="1" presStyleCnt="7">
        <dgm:presLayoutVars>
          <dgm:bulletEnabled val="1"/>
        </dgm:presLayoutVars>
      </dgm:prSet>
      <dgm:spPr/>
      <dgm:t>
        <a:bodyPr/>
        <a:lstStyle/>
        <a:p>
          <a:endParaRPr lang="en-US"/>
        </a:p>
      </dgm:t>
    </dgm:pt>
    <dgm:pt modelId="{03ABDEC9-027E-4CDD-84AC-6EFBDE1E713B}" type="pres">
      <dgm:prSet presAssocID="{2A2BE022-0ED1-48FD-8DFE-53EADBAF97E8}" presName="sibTrans" presStyleCnt="0"/>
      <dgm:spPr/>
    </dgm:pt>
    <dgm:pt modelId="{3DB6484E-5A1E-47AD-ADCC-229099284DFE}" type="pres">
      <dgm:prSet presAssocID="{06D2E991-BAF0-4BDB-8EDD-F2F0D4D2CAE1}" presName="node" presStyleLbl="node1" presStyleIdx="2" presStyleCnt="7">
        <dgm:presLayoutVars>
          <dgm:bulletEnabled val="1"/>
        </dgm:presLayoutVars>
      </dgm:prSet>
      <dgm:spPr/>
      <dgm:t>
        <a:bodyPr/>
        <a:lstStyle/>
        <a:p>
          <a:endParaRPr lang="en-US"/>
        </a:p>
      </dgm:t>
    </dgm:pt>
    <dgm:pt modelId="{7BFC3B34-343E-49B0-A54F-8B7C65DAF32D}" type="pres">
      <dgm:prSet presAssocID="{2ED8DD9A-7057-4FDE-B9B1-765C042601C3}" presName="sibTrans" presStyleCnt="0"/>
      <dgm:spPr/>
    </dgm:pt>
    <dgm:pt modelId="{305DEFBF-87B2-476E-A5EF-E2390368605F}" type="pres">
      <dgm:prSet presAssocID="{FC0ADA0B-C7A1-4DE7-B1EF-BBC4CA993E13}" presName="node" presStyleLbl="node1" presStyleIdx="3" presStyleCnt="7">
        <dgm:presLayoutVars>
          <dgm:bulletEnabled val="1"/>
        </dgm:presLayoutVars>
      </dgm:prSet>
      <dgm:spPr/>
      <dgm:t>
        <a:bodyPr/>
        <a:lstStyle/>
        <a:p>
          <a:endParaRPr lang="en-US"/>
        </a:p>
      </dgm:t>
    </dgm:pt>
    <dgm:pt modelId="{99D3A8D3-6FF9-4F7C-BBF5-90E80D2A5B87}" type="pres">
      <dgm:prSet presAssocID="{0CC0DAB6-33CA-446D-995F-E92515586B02}" presName="sibTrans" presStyleCnt="0"/>
      <dgm:spPr/>
    </dgm:pt>
    <dgm:pt modelId="{F87CAF2D-22E2-4598-AF49-E7509214A236}" type="pres">
      <dgm:prSet presAssocID="{4D6D15A0-1047-432C-9E71-FD4901D39C8E}" presName="node" presStyleLbl="node1" presStyleIdx="4" presStyleCnt="7">
        <dgm:presLayoutVars>
          <dgm:bulletEnabled val="1"/>
        </dgm:presLayoutVars>
      </dgm:prSet>
      <dgm:spPr/>
      <dgm:t>
        <a:bodyPr/>
        <a:lstStyle/>
        <a:p>
          <a:endParaRPr lang="en-US"/>
        </a:p>
      </dgm:t>
    </dgm:pt>
    <dgm:pt modelId="{9E98639C-8377-4305-BE08-BBB89D8B43C2}" type="pres">
      <dgm:prSet presAssocID="{CE5E9EC6-BB69-408C-A4C7-B910D6B1ABE3}" presName="sibTrans" presStyleCnt="0"/>
      <dgm:spPr/>
    </dgm:pt>
    <dgm:pt modelId="{B7E9D4C5-9308-4A75-B0AA-49CB87A73970}" type="pres">
      <dgm:prSet presAssocID="{A5967DD8-ED3B-457C-A456-70A74A563409}" presName="node" presStyleLbl="node1" presStyleIdx="5" presStyleCnt="7">
        <dgm:presLayoutVars>
          <dgm:bulletEnabled val="1"/>
        </dgm:presLayoutVars>
      </dgm:prSet>
      <dgm:spPr/>
      <dgm:t>
        <a:bodyPr/>
        <a:lstStyle/>
        <a:p>
          <a:endParaRPr lang="en-US"/>
        </a:p>
      </dgm:t>
    </dgm:pt>
    <dgm:pt modelId="{5D065F92-D47F-4799-B869-1BE78775B3EE}" type="pres">
      <dgm:prSet presAssocID="{3699E72F-4B89-4329-A136-9783436FD51B}" presName="sibTrans" presStyleCnt="0"/>
      <dgm:spPr/>
    </dgm:pt>
    <dgm:pt modelId="{3E71F3CC-11F2-4910-8AF4-F81283AD7117}" type="pres">
      <dgm:prSet presAssocID="{C2DB0FE1-F9C0-45A6-9C76-204AC8F8E89E}" presName="node" presStyleLbl="node1" presStyleIdx="6" presStyleCnt="7">
        <dgm:presLayoutVars>
          <dgm:bulletEnabled val="1"/>
        </dgm:presLayoutVars>
      </dgm:prSet>
      <dgm:spPr/>
      <dgm:t>
        <a:bodyPr/>
        <a:lstStyle/>
        <a:p>
          <a:endParaRPr lang="en-US"/>
        </a:p>
      </dgm:t>
    </dgm:pt>
  </dgm:ptLst>
  <dgm:cxnLst>
    <dgm:cxn modelId="{2BA4FF9D-4168-4C5F-A136-58C18FF7739E}" type="presOf" srcId="{A5967DD8-ED3B-457C-A456-70A74A563409}" destId="{B7E9D4C5-9308-4A75-B0AA-49CB87A73970}" srcOrd="0" destOrd="0" presId="urn:microsoft.com/office/officeart/2005/8/layout/default"/>
    <dgm:cxn modelId="{07A4B269-B5DE-4BC6-BE0C-BA87DCEB8435}" srcId="{F4513E00-56D2-47A5-B570-CE08B423DCE0}" destId="{C2DB0FE1-F9C0-45A6-9C76-204AC8F8E89E}" srcOrd="6" destOrd="0" parTransId="{F3AC3A3E-5BE6-45AD-B54E-52D89609AD5B}" sibTransId="{BABA099F-8F40-451F-91BA-6AF3567000BE}"/>
    <dgm:cxn modelId="{4D4DCC79-AE5D-4795-8670-904ADCCC4D3C}" srcId="{F4513E00-56D2-47A5-B570-CE08B423DCE0}" destId="{06E8ACD7-105F-446E-83B2-8C896CD349AF}" srcOrd="1" destOrd="0" parTransId="{D600B429-143E-47AA-B0CC-1A83B51EA6B1}" sibTransId="{2A2BE022-0ED1-48FD-8DFE-53EADBAF97E8}"/>
    <dgm:cxn modelId="{8E6C41C5-167B-4213-8F11-86BD0478B06F}" srcId="{F4513E00-56D2-47A5-B570-CE08B423DCE0}" destId="{A5967DD8-ED3B-457C-A456-70A74A563409}" srcOrd="5" destOrd="0" parTransId="{F8DAB87A-46DA-46E1-8C0B-3E21B0B37A84}" sibTransId="{3699E72F-4B89-4329-A136-9783436FD51B}"/>
    <dgm:cxn modelId="{312E57B2-21D5-4068-8F27-E097D115E5D9}" srcId="{F4513E00-56D2-47A5-B570-CE08B423DCE0}" destId="{06D2E991-BAF0-4BDB-8EDD-F2F0D4D2CAE1}" srcOrd="2" destOrd="0" parTransId="{9BCCB87F-49CD-4663-80BA-F6F32DB95D79}" sibTransId="{2ED8DD9A-7057-4FDE-B9B1-765C042601C3}"/>
    <dgm:cxn modelId="{560542A7-5306-488A-817F-C1412758E75D}" srcId="{F4513E00-56D2-47A5-B570-CE08B423DCE0}" destId="{4D6D15A0-1047-432C-9E71-FD4901D39C8E}" srcOrd="4" destOrd="0" parTransId="{4191F618-AC0F-4972-8D93-2ABFFF6A594F}" sibTransId="{CE5E9EC6-BB69-408C-A4C7-B910D6B1ABE3}"/>
    <dgm:cxn modelId="{E331E471-4871-4034-A529-4B8BC27DEC0E}" type="presOf" srcId="{F4513E00-56D2-47A5-B570-CE08B423DCE0}" destId="{D47C6F75-B064-4141-BC0A-762EC7C7CD0E}" srcOrd="0" destOrd="0" presId="urn:microsoft.com/office/officeart/2005/8/layout/default"/>
    <dgm:cxn modelId="{9559C989-CFEB-4A72-AD01-E73CBCB10542}" type="presOf" srcId="{54EA90AE-C302-44F3-96B0-828B9644DD4E}" destId="{EDBE1B78-C77D-4754-B912-AC14DD8B622D}" srcOrd="0" destOrd="0" presId="urn:microsoft.com/office/officeart/2005/8/layout/default"/>
    <dgm:cxn modelId="{547B034D-77FB-46E5-AE09-5D055038A3C9}" type="presOf" srcId="{06D2E991-BAF0-4BDB-8EDD-F2F0D4D2CAE1}" destId="{3DB6484E-5A1E-47AD-ADCC-229099284DFE}" srcOrd="0" destOrd="0" presId="urn:microsoft.com/office/officeart/2005/8/layout/default"/>
    <dgm:cxn modelId="{20684555-DE07-4059-B46D-EDE0C06EB975}" type="presOf" srcId="{4D6D15A0-1047-432C-9E71-FD4901D39C8E}" destId="{F87CAF2D-22E2-4598-AF49-E7509214A236}" srcOrd="0" destOrd="0" presId="urn:microsoft.com/office/officeart/2005/8/layout/default"/>
    <dgm:cxn modelId="{116C4F0D-649C-4A0F-9753-79F61BF8FF7B}" type="presOf" srcId="{FC0ADA0B-C7A1-4DE7-B1EF-BBC4CA993E13}" destId="{305DEFBF-87B2-476E-A5EF-E2390368605F}" srcOrd="0" destOrd="0" presId="urn:microsoft.com/office/officeart/2005/8/layout/default"/>
    <dgm:cxn modelId="{1C91F579-AB65-4EFA-81D0-5CC4ECFF5D98}" srcId="{F4513E00-56D2-47A5-B570-CE08B423DCE0}" destId="{54EA90AE-C302-44F3-96B0-828B9644DD4E}" srcOrd="0" destOrd="0" parTransId="{9474634C-7DE9-4D6F-9D3C-F16D375000E7}" sibTransId="{5B8E24B4-844A-4AFD-B36A-6C8039E3FC18}"/>
    <dgm:cxn modelId="{0439E01A-45A1-4966-A28A-F6A7EB4A6D47}" srcId="{F4513E00-56D2-47A5-B570-CE08B423DCE0}" destId="{FC0ADA0B-C7A1-4DE7-B1EF-BBC4CA993E13}" srcOrd="3" destOrd="0" parTransId="{03E84C54-780D-43B0-B817-90F637E33D99}" sibTransId="{0CC0DAB6-33CA-446D-995F-E92515586B02}"/>
    <dgm:cxn modelId="{C704F904-9426-4625-A8BF-5F9C03A8A224}" type="presOf" srcId="{06E8ACD7-105F-446E-83B2-8C896CD349AF}" destId="{61BC7EDE-13E9-46AF-A42C-165C87FFA675}" srcOrd="0" destOrd="0" presId="urn:microsoft.com/office/officeart/2005/8/layout/default"/>
    <dgm:cxn modelId="{2175F26B-85F5-43C1-A0E7-AB07243035FE}" type="presOf" srcId="{C2DB0FE1-F9C0-45A6-9C76-204AC8F8E89E}" destId="{3E71F3CC-11F2-4910-8AF4-F81283AD7117}" srcOrd="0" destOrd="0" presId="urn:microsoft.com/office/officeart/2005/8/layout/default"/>
    <dgm:cxn modelId="{6CF5F68C-4A62-43C5-97CF-16F3C48345A1}" type="presParOf" srcId="{D47C6F75-B064-4141-BC0A-762EC7C7CD0E}" destId="{EDBE1B78-C77D-4754-B912-AC14DD8B622D}" srcOrd="0" destOrd="0" presId="urn:microsoft.com/office/officeart/2005/8/layout/default"/>
    <dgm:cxn modelId="{F0EFE336-54BF-4148-BDD6-AC189EB1BCD7}" type="presParOf" srcId="{D47C6F75-B064-4141-BC0A-762EC7C7CD0E}" destId="{AE466180-7C87-4540-A0BC-C144D912B022}" srcOrd="1" destOrd="0" presId="urn:microsoft.com/office/officeart/2005/8/layout/default"/>
    <dgm:cxn modelId="{53BE7C0C-62E6-488C-8126-1B5977AD509E}" type="presParOf" srcId="{D47C6F75-B064-4141-BC0A-762EC7C7CD0E}" destId="{61BC7EDE-13E9-46AF-A42C-165C87FFA675}" srcOrd="2" destOrd="0" presId="urn:microsoft.com/office/officeart/2005/8/layout/default"/>
    <dgm:cxn modelId="{B3B9756E-5370-40A5-B0C8-7AF8A375979B}" type="presParOf" srcId="{D47C6F75-B064-4141-BC0A-762EC7C7CD0E}" destId="{03ABDEC9-027E-4CDD-84AC-6EFBDE1E713B}" srcOrd="3" destOrd="0" presId="urn:microsoft.com/office/officeart/2005/8/layout/default"/>
    <dgm:cxn modelId="{458D71ED-BCA8-4C98-96E1-27D06AF96BB9}" type="presParOf" srcId="{D47C6F75-B064-4141-BC0A-762EC7C7CD0E}" destId="{3DB6484E-5A1E-47AD-ADCC-229099284DFE}" srcOrd="4" destOrd="0" presId="urn:microsoft.com/office/officeart/2005/8/layout/default"/>
    <dgm:cxn modelId="{C877BA7E-82B8-45A7-BF06-4DFEFC111F5C}" type="presParOf" srcId="{D47C6F75-B064-4141-BC0A-762EC7C7CD0E}" destId="{7BFC3B34-343E-49B0-A54F-8B7C65DAF32D}" srcOrd="5" destOrd="0" presId="urn:microsoft.com/office/officeart/2005/8/layout/default"/>
    <dgm:cxn modelId="{9CA5563D-C52D-44B7-AD3B-9C0AA023A0B5}" type="presParOf" srcId="{D47C6F75-B064-4141-BC0A-762EC7C7CD0E}" destId="{305DEFBF-87B2-476E-A5EF-E2390368605F}" srcOrd="6" destOrd="0" presId="urn:microsoft.com/office/officeart/2005/8/layout/default"/>
    <dgm:cxn modelId="{9209F580-E1D3-4655-B734-3406535C58BD}" type="presParOf" srcId="{D47C6F75-B064-4141-BC0A-762EC7C7CD0E}" destId="{99D3A8D3-6FF9-4F7C-BBF5-90E80D2A5B87}" srcOrd="7" destOrd="0" presId="urn:microsoft.com/office/officeart/2005/8/layout/default"/>
    <dgm:cxn modelId="{D9EC2EAB-ED88-4503-B540-5B4C4C94DF1E}" type="presParOf" srcId="{D47C6F75-B064-4141-BC0A-762EC7C7CD0E}" destId="{F87CAF2D-22E2-4598-AF49-E7509214A236}" srcOrd="8" destOrd="0" presId="urn:microsoft.com/office/officeart/2005/8/layout/default"/>
    <dgm:cxn modelId="{6FB82C8E-2435-4562-935E-C942B2B2796A}" type="presParOf" srcId="{D47C6F75-B064-4141-BC0A-762EC7C7CD0E}" destId="{9E98639C-8377-4305-BE08-BBB89D8B43C2}" srcOrd="9" destOrd="0" presId="urn:microsoft.com/office/officeart/2005/8/layout/default"/>
    <dgm:cxn modelId="{3707EF5F-D0E7-4A08-8E47-339BF85B1750}" type="presParOf" srcId="{D47C6F75-B064-4141-BC0A-762EC7C7CD0E}" destId="{B7E9D4C5-9308-4A75-B0AA-49CB87A73970}" srcOrd="10" destOrd="0" presId="urn:microsoft.com/office/officeart/2005/8/layout/default"/>
    <dgm:cxn modelId="{513EB3D9-C869-41AE-964A-7C6046226B69}" type="presParOf" srcId="{D47C6F75-B064-4141-BC0A-762EC7C7CD0E}" destId="{5D065F92-D47F-4799-B869-1BE78775B3EE}" srcOrd="11" destOrd="0" presId="urn:microsoft.com/office/officeart/2005/8/layout/default"/>
    <dgm:cxn modelId="{ED9C31D1-6237-41E5-AD13-C0CB29891848}" type="presParOf" srcId="{D47C6F75-B064-4141-BC0A-762EC7C7CD0E}" destId="{3E71F3CC-11F2-4910-8AF4-F81283AD7117}"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C448E0-51AA-46DE-864F-45A5385EA12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5A84067A-5744-4D14-A631-2DECBA90A88F}">
      <dgm:prSet phldrT="[Text]"/>
      <dgm:spPr/>
      <dgm:t>
        <a:bodyPr/>
        <a:lstStyle/>
        <a:p>
          <a:r>
            <a:rPr lang="en-US" dirty="0" smtClean="0"/>
            <a:t>Population Losses</a:t>
          </a:r>
          <a:endParaRPr lang="en-US" dirty="0"/>
        </a:p>
      </dgm:t>
    </dgm:pt>
    <dgm:pt modelId="{E93BBBED-0701-4D5E-83FA-8EAD9B29A5F0}" type="parTrans" cxnId="{DB115CE6-5269-4E2C-B8DF-3427381618AD}">
      <dgm:prSet/>
      <dgm:spPr/>
      <dgm:t>
        <a:bodyPr/>
        <a:lstStyle/>
        <a:p>
          <a:endParaRPr lang="en-US"/>
        </a:p>
      </dgm:t>
    </dgm:pt>
    <dgm:pt modelId="{E6BCD7B9-85A6-49AD-8727-907A7B97C646}" type="sibTrans" cxnId="{DB115CE6-5269-4E2C-B8DF-3427381618AD}">
      <dgm:prSet/>
      <dgm:spPr/>
      <dgm:t>
        <a:bodyPr/>
        <a:lstStyle/>
        <a:p>
          <a:endParaRPr lang="en-US"/>
        </a:p>
      </dgm:t>
    </dgm:pt>
    <dgm:pt modelId="{01557745-6227-438B-BB45-473B290F3636}">
      <dgm:prSet phldrT="[Text]"/>
      <dgm:spPr/>
      <dgm:t>
        <a:bodyPr/>
        <a:lstStyle/>
        <a:p>
          <a:r>
            <a:rPr lang="en-US" dirty="0" smtClean="0"/>
            <a:t>Economic Recession</a:t>
          </a:r>
          <a:endParaRPr lang="en-US" dirty="0"/>
        </a:p>
      </dgm:t>
    </dgm:pt>
    <dgm:pt modelId="{397592AD-C665-41CC-9457-1E39C05E4882}" type="parTrans" cxnId="{FDFE0661-115B-46EC-8739-3A1552CBDD91}">
      <dgm:prSet/>
      <dgm:spPr/>
      <dgm:t>
        <a:bodyPr/>
        <a:lstStyle/>
        <a:p>
          <a:endParaRPr lang="en-US"/>
        </a:p>
      </dgm:t>
    </dgm:pt>
    <dgm:pt modelId="{015C01C7-E906-4208-A639-5A355EC1C7EA}" type="sibTrans" cxnId="{FDFE0661-115B-46EC-8739-3A1552CBDD91}">
      <dgm:prSet/>
      <dgm:spPr/>
      <dgm:t>
        <a:bodyPr/>
        <a:lstStyle/>
        <a:p>
          <a:endParaRPr lang="en-US"/>
        </a:p>
      </dgm:t>
    </dgm:pt>
    <dgm:pt modelId="{DF52F328-4B9A-45EF-BA79-6E43E7056A3D}">
      <dgm:prSet phldrT="[Text]"/>
      <dgm:spPr/>
      <dgm:t>
        <a:bodyPr/>
        <a:lstStyle/>
        <a:p>
          <a:r>
            <a:rPr lang="en-US" dirty="0" smtClean="0"/>
            <a:t>Global Competition</a:t>
          </a:r>
          <a:endParaRPr lang="en-US" dirty="0"/>
        </a:p>
      </dgm:t>
    </dgm:pt>
    <dgm:pt modelId="{5FFEC118-A527-4E2B-B98C-34548B805FFD}" type="parTrans" cxnId="{6EF19932-1BE4-4B65-A40E-078CAC37FD87}">
      <dgm:prSet/>
      <dgm:spPr/>
      <dgm:t>
        <a:bodyPr/>
        <a:lstStyle/>
        <a:p>
          <a:endParaRPr lang="en-US"/>
        </a:p>
      </dgm:t>
    </dgm:pt>
    <dgm:pt modelId="{6EEC4588-240B-4EF2-93D7-B42A17378E74}" type="sibTrans" cxnId="{6EF19932-1BE4-4B65-A40E-078CAC37FD87}">
      <dgm:prSet/>
      <dgm:spPr/>
      <dgm:t>
        <a:bodyPr/>
        <a:lstStyle/>
        <a:p>
          <a:endParaRPr lang="en-US"/>
        </a:p>
      </dgm:t>
    </dgm:pt>
    <dgm:pt modelId="{B455DC16-46BC-4B45-AA97-0B72A5984A8C}">
      <dgm:prSet phldrT="[Text]"/>
      <dgm:spPr/>
      <dgm:t>
        <a:bodyPr/>
        <a:lstStyle/>
        <a:p>
          <a:r>
            <a:rPr lang="en-US" dirty="0" smtClean="0"/>
            <a:t>Population Gains</a:t>
          </a:r>
          <a:endParaRPr lang="en-US" dirty="0"/>
        </a:p>
      </dgm:t>
    </dgm:pt>
    <dgm:pt modelId="{EFCF0835-92FC-41AF-9941-0DC0A1CD8C72}" type="parTrans" cxnId="{C87B345A-3C8A-4301-9A06-9CCFFF15C9FB}">
      <dgm:prSet/>
      <dgm:spPr/>
      <dgm:t>
        <a:bodyPr/>
        <a:lstStyle/>
        <a:p>
          <a:endParaRPr lang="en-US"/>
        </a:p>
      </dgm:t>
    </dgm:pt>
    <dgm:pt modelId="{97C83440-225D-4828-9845-5D1C98A397E4}" type="sibTrans" cxnId="{C87B345A-3C8A-4301-9A06-9CCFFF15C9FB}">
      <dgm:prSet/>
      <dgm:spPr/>
      <dgm:t>
        <a:bodyPr/>
        <a:lstStyle/>
        <a:p>
          <a:endParaRPr lang="en-US"/>
        </a:p>
      </dgm:t>
    </dgm:pt>
    <dgm:pt modelId="{5AB1BA16-9976-4CE8-8E60-96EE1F6D8AEA}">
      <dgm:prSet phldrT="[Text]"/>
      <dgm:spPr/>
      <dgm:t>
        <a:bodyPr/>
        <a:lstStyle/>
        <a:p>
          <a:r>
            <a:rPr lang="en-US" dirty="0" smtClean="0"/>
            <a:t>Energy</a:t>
          </a:r>
          <a:endParaRPr lang="en-US" dirty="0"/>
        </a:p>
      </dgm:t>
    </dgm:pt>
    <dgm:pt modelId="{8979E68C-0D53-4089-A610-8FD545A055C2}" type="parTrans" cxnId="{16E5441C-58B1-4A71-BFB9-62E14356747B}">
      <dgm:prSet/>
      <dgm:spPr/>
      <dgm:t>
        <a:bodyPr/>
        <a:lstStyle/>
        <a:p>
          <a:endParaRPr lang="en-US"/>
        </a:p>
      </dgm:t>
    </dgm:pt>
    <dgm:pt modelId="{91C7FBCF-D705-48CF-9AE1-AF716B4C6154}" type="sibTrans" cxnId="{16E5441C-58B1-4A71-BFB9-62E14356747B}">
      <dgm:prSet/>
      <dgm:spPr/>
      <dgm:t>
        <a:bodyPr/>
        <a:lstStyle/>
        <a:p>
          <a:endParaRPr lang="en-US"/>
        </a:p>
      </dgm:t>
    </dgm:pt>
    <dgm:pt modelId="{E288A0CC-7B6E-45B3-9B7C-BEB59DA69012}">
      <dgm:prSet phldrT="[Text]"/>
      <dgm:spPr/>
      <dgm:t>
        <a:bodyPr/>
        <a:lstStyle/>
        <a:p>
          <a:r>
            <a:rPr lang="en-US" dirty="0" smtClean="0"/>
            <a:t>Recreation</a:t>
          </a:r>
          <a:endParaRPr lang="en-US" dirty="0"/>
        </a:p>
      </dgm:t>
    </dgm:pt>
    <dgm:pt modelId="{99261BC2-AAC6-4267-B1BA-23E84C14D096}" type="parTrans" cxnId="{B268FB10-A31B-4972-80C7-1D989BF5EF5F}">
      <dgm:prSet/>
      <dgm:spPr/>
      <dgm:t>
        <a:bodyPr/>
        <a:lstStyle/>
        <a:p>
          <a:endParaRPr lang="en-US"/>
        </a:p>
      </dgm:t>
    </dgm:pt>
    <dgm:pt modelId="{F7956758-756D-4481-B992-6F5104B1F171}" type="sibTrans" cxnId="{B268FB10-A31B-4972-80C7-1D989BF5EF5F}">
      <dgm:prSet/>
      <dgm:spPr/>
      <dgm:t>
        <a:bodyPr/>
        <a:lstStyle/>
        <a:p>
          <a:endParaRPr lang="en-US"/>
        </a:p>
      </dgm:t>
    </dgm:pt>
    <dgm:pt modelId="{FE6A8ADA-C360-450E-99FA-57BD59FC4DE7}">
      <dgm:prSet/>
      <dgm:spPr/>
      <dgm:t>
        <a:bodyPr/>
        <a:lstStyle/>
        <a:p>
          <a:r>
            <a:rPr lang="en-US" dirty="0" smtClean="0"/>
            <a:t>Technology</a:t>
          </a:r>
          <a:endParaRPr lang="en-US" dirty="0"/>
        </a:p>
      </dgm:t>
    </dgm:pt>
    <dgm:pt modelId="{F8E3E7DF-EF15-46FB-A1F6-01FA3944ACCA}" type="parTrans" cxnId="{94349C4E-8FEC-41F4-80B7-4A49D7FD3EA1}">
      <dgm:prSet/>
      <dgm:spPr/>
      <dgm:t>
        <a:bodyPr/>
        <a:lstStyle/>
        <a:p>
          <a:endParaRPr lang="en-US"/>
        </a:p>
      </dgm:t>
    </dgm:pt>
    <dgm:pt modelId="{637BA848-092A-4AB0-AAB4-124DA4E4DCF7}" type="sibTrans" cxnId="{94349C4E-8FEC-41F4-80B7-4A49D7FD3EA1}">
      <dgm:prSet/>
      <dgm:spPr/>
      <dgm:t>
        <a:bodyPr/>
        <a:lstStyle/>
        <a:p>
          <a:endParaRPr lang="en-US"/>
        </a:p>
      </dgm:t>
    </dgm:pt>
    <dgm:pt modelId="{3B78BBBD-7156-4230-A0E1-0225210B78ED}">
      <dgm:prSet/>
      <dgm:spPr/>
      <dgm:t>
        <a:bodyPr/>
        <a:lstStyle/>
        <a:p>
          <a:r>
            <a:rPr lang="en-US" dirty="0" smtClean="0"/>
            <a:t>Housing</a:t>
          </a:r>
          <a:endParaRPr lang="en-US" dirty="0"/>
        </a:p>
      </dgm:t>
    </dgm:pt>
    <dgm:pt modelId="{E58EED95-975E-411B-9D97-DAD7122B7ED6}" type="parTrans" cxnId="{95279C3A-0075-4553-8724-A5A785727799}">
      <dgm:prSet/>
      <dgm:spPr/>
      <dgm:t>
        <a:bodyPr/>
        <a:lstStyle/>
        <a:p>
          <a:endParaRPr lang="en-US"/>
        </a:p>
      </dgm:t>
    </dgm:pt>
    <dgm:pt modelId="{DD8FB095-3BB7-42C8-9991-40F3EE5BD235}" type="sibTrans" cxnId="{95279C3A-0075-4553-8724-A5A785727799}">
      <dgm:prSet/>
      <dgm:spPr/>
      <dgm:t>
        <a:bodyPr/>
        <a:lstStyle/>
        <a:p>
          <a:endParaRPr lang="en-US"/>
        </a:p>
      </dgm:t>
    </dgm:pt>
    <dgm:pt modelId="{A06AE2F1-E767-4D33-82E2-01453B424A8D}" type="pres">
      <dgm:prSet presAssocID="{42C448E0-51AA-46DE-864F-45A5385EA123}" presName="theList" presStyleCnt="0">
        <dgm:presLayoutVars>
          <dgm:dir/>
          <dgm:animLvl val="lvl"/>
          <dgm:resizeHandles val="exact"/>
        </dgm:presLayoutVars>
      </dgm:prSet>
      <dgm:spPr/>
      <dgm:t>
        <a:bodyPr/>
        <a:lstStyle/>
        <a:p>
          <a:endParaRPr lang="en-US"/>
        </a:p>
      </dgm:t>
    </dgm:pt>
    <dgm:pt modelId="{A3A78F80-A41E-4A9F-85C2-128F6304CA71}" type="pres">
      <dgm:prSet presAssocID="{5A84067A-5744-4D14-A631-2DECBA90A88F}" presName="compNode" presStyleCnt="0"/>
      <dgm:spPr/>
    </dgm:pt>
    <dgm:pt modelId="{A5A92B84-F78A-4870-BB3E-929939D322F5}" type="pres">
      <dgm:prSet presAssocID="{5A84067A-5744-4D14-A631-2DECBA90A88F}" presName="aNode" presStyleLbl="bgShp" presStyleIdx="0" presStyleCnt="2"/>
      <dgm:spPr/>
      <dgm:t>
        <a:bodyPr/>
        <a:lstStyle/>
        <a:p>
          <a:endParaRPr lang="en-US"/>
        </a:p>
      </dgm:t>
    </dgm:pt>
    <dgm:pt modelId="{518DAAC2-DA82-4A82-AA91-5ED24F0AA309}" type="pres">
      <dgm:prSet presAssocID="{5A84067A-5744-4D14-A631-2DECBA90A88F}" presName="textNode" presStyleLbl="bgShp" presStyleIdx="0" presStyleCnt="2"/>
      <dgm:spPr/>
      <dgm:t>
        <a:bodyPr/>
        <a:lstStyle/>
        <a:p>
          <a:endParaRPr lang="en-US"/>
        </a:p>
      </dgm:t>
    </dgm:pt>
    <dgm:pt modelId="{8801CCB5-FCF6-4BDF-9871-AB69FEEBCC2C}" type="pres">
      <dgm:prSet presAssocID="{5A84067A-5744-4D14-A631-2DECBA90A88F}" presName="compChildNode" presStyleCnt="0"/>
      <dgm:spPr/>
    </dgm:pt>
    <dgm:pt modelId="{776002AC-7721-41BC-80B7-DC5F8DEC895B}" type="pres">
      <dgm:prSet presAssocID="{5A84067A-5744-4D14-A631-2DECBA90A88F}" presName="theInnerList" presStyleCnt="0"/>
      <dgm:spPr/>
    </dgm:pt>
    <dgm:pt modelId="{131A37EA-8C40-4B72-8B49-92683487DA99}" type="pres">
      <dgm:prSet presAssocID="{01557745-6227-438B-BB45-473B290F3636}" presName="childNode" presStyleLbl="node1" presStyleIdx="0" presStyleCnt="6">
        <dgm:presLayoutVars>
          <dgm:bulletEnabled val="1"/>
        </dgm:presLayoutVars>
      </dgm:prSet>
      <dgm:spPr/>
      <dgm:t>
        <a:bodyPr/>
        <a:lstStyle/>
        <a:p>
          <a:endParaRPr lang="en-US"/>
        </a:p>
      </dgm:t>
    </dgm:pt>
    <dgm:pt modelId="{B611CB8B-C6F9-43B5-900B-726C22359E25}" type="pres">
      <dgm:prSet presAssocID="{01557745-6227-438B-BB45-473B290F3636}" presName="aSpace2" presStyleCnt="0"/>
      <dgm:spPr/>
    </dgm:pt>
    <dgm:pt modelId="{4594895C-9BA2-4E2C-9B27-541BE25BE38B}" type="pres">
      <dgm:prSet presAssocID="{DF52F328-4B9A-45EF-BA79-6E43E7056A3D}" presName="childNode" presStyleLbl="node1" presStyleIdx="1" presStyleCnt="6">
        <dgm:presLayoutVars>
          <dgm:bulletEnabled val="1"/>
        </dgm:presLayoutVars>
      </dgm:prSet>
      <dgm:spPr/>
      <dgm:t>
        <a:bodyPr/>
        <a:lstStyle/>
        <a:p>
          <a:endParaRPr lang="en-US"/>
        </a:p>
      </dgm:t>
    </dgm:pt>
    <dgm:pt modelId="{AC5AB4C0-0448-4E85-9662-1F57844E33BF}" type="pres">
      <dgm:prSet presAssocID="{DF52F328-4B9A-45EF-BA79-6E43E7056A3D}" presName="aSpace2" presStyleCnt="0"/>
      <dgm:spPr/>
    </dgm:pt>
    <dgm:pt modelId="{C9CEE551-CA9F-4129-B414-3287E6BB4336}" type="pres">
      <dgm:prSet presAssocID="{FE6A8ADA-C360-450E-99FA-57BD59FC4DE7}" presName="childNode" presStyleLbl="node1" presStyleIdx="2" presStyleCnt="6">
        <dgm:presLayoutVars>
          <dgm:bulletEnabled val="1"/>
        </dgm:presLayoutVars>
      </dgm:prSet>
      <dgm:spPr/>
      <dgm:t>
        <a:bodyPr/>
        <a:lstStyle/>
        <a:p>
          <a:endParaRPr lang="en-US"/>
        </a:p>
      </dgm:t>
    </dgm:pt>
    <dgm:pt modelId="{4E74920B-D726-4B1A-AEC5-B4603E4DA133}" type="pres">
      <dgm:prSet presAssocID="{FE6A8ADA-C360-450E-99FA-57BD59FC4DE7}" presName="aSpace2" presStyleCnt="0"/>
      <dgm:spPr/>
    </dgm:pt>
    <dgm:pt modelId="{40974356-E6D9-4755-AFEC-7CC32C6CB96F}" type="pres">
      <dgm:prSet presAssocID="{3B78BBBD-7156-4230-A0E1-0225210B78ED}" presName="childNode" presStyleLbl="node1" presStyleIdx="3" presStyleCnt="6">
        <dgm:presLayoutVars>
          <dgm:bulletEnabled val="1"/>
        </dgm:presLayoutVars>
      </dgm:prSet>
      <dgm:spPr/>
      <dgm:t>
        <a:bodyPr/>
        <a:lstStyle/>
        <a:p>
          <a:endParaRPr lang="en-US"/>
        </a:p>
      </dgm:t>
    </dgm:pt>
    <dgm:pt modelId="{F3C82977-5F92-4D24-8377-A1ADFB459AA9}" type="pres">
      <dgm:prSet presAssocID="{5A84067A-5744-4D14-A631-2DECBA90A88F}" presName="aSpace" presStyleCnt="0"/>
      <dgm:spPr/>
    </dgm:pt>
    <dgm:pt modelId="{705A66E8-62AA-453E-AF98-706E0EF61DD0}" type="pres">
      <dgm:prSet presAssocID="{B455DC16-46BC-4B45-AA97-0B72A5984A8C}" presName="compNode" presStyleCnt="0"/>
      <dgm:spPr/>
    </dgm:pt>
    <dgm:pt modelId="{640C7CF5-27A5-46FD-955F-589648D63809}" type="pres">
      <dgm:prSet presAssocID="{B455DC16-46BC-4B45-AA97-0B72A5984A8C}" presName="aNode" presStyleLbl="bgShp" presStyleIdx="1" presStyleCnt="2"/>
      <dgm:spPr/>
      <dgm:t>
        <a:bodyPr/>
        <a:lstStyle/>
        <a:p>
          <a:endParaRPr lang="en-US"/>
        </a:p>
      </dgm:t>
    </dgm:pt>
    <dgm:pt modelId="{60A22331-CDAB-4BD7-A9FD-7834246542DD}" type="pres">
      <dgm:prSet presAssocID="{B455DC16-46BC-4B45-AA97-0B72A5984A8C}" presName="textNode" presStyleLbl="bgShp" presStyleIdx="1" presStyleCnt="2"/>
      <dgm:spPr/>
      <dgm:t>
        <a:bodyPr/>
        <a:lstStyle/>
        <a:p>
          <a:endParaRPr lang="en-US"/>
        </a:p>
      </dgm:t>
    </dgm:pt>
    <dgm:pt modelId="{40A7F1AF-BCC2-4A3D-AD39-93FBE9BF24E9}" type="pres">
      <dgm:prSet presAssocID="{B455DC16-46BC-4B45-AA97-0B72A5984A8C}" presName="compChildNode" presStyleCnt="0"/>
      <dgm:spPr/>
    </dgm:pt>
    <dgm:pt modelId="{8018087D-0B97-4566-81E8-672153127089}" type="pres">
      <dgm:prSet presAssocID="{B455DC16-46BC-4B45-AA97-0B72A5984A8C}" presName="theInnerList" presStyleCnt="0"/>
      <dgm:spPr/>
    </dgm:pt>
    <dgm:pt modelId="{E2F1DA7A-0788-4ED8-A562-8795F84A8E8D}" type="pres">
      <dgm:prSet presAssocID="{5AB1BA16-9976-4CE8-8E60-96EE1F6D8AEA}" presName="childNode" presStyleLbl="node1" presStyleIdx="4" presStyleCnt="6">
        <dgm:presLayoutVars>
          <dgm:bulletEnabled val="1"/>
        </dgm:presLayoutVars>
      </dgm:prSet>
      <dgm:spPr/>
      <dgm:t>
        <a:bodyPr/>
        <a:lstStyle/>
        <a:p>
          <a:endParaRPr lang="en-US"/>
        </a:p>
      </dgm:t>
    </dgm:pt>
    <dgm:pt modelId="{2106DFC2-2074-4EC6-97D4-9B99245A1294}" type="pres">
      <dgm:prSet presAssocID="{5AB1BA16-9976-4CE8-8E60-96EE1F6D8AEA}" presName="aSpace2" presStyleCnt="0"/>
      <dgm:spPr/>
    </dgm:pt>
    <dgm:pt modelId="{2C7E5634-B71E-485D-8DF4-EEB284A7F61D}" type="pres">
      <dgm:prSet presAssocID="{E288A0CC-7B6E-45B3-9B7C-BEB59DA69012}" presName="childNode" presStyleLbl="node1" presStyleIdx="5" presStyleCnt="6">
        <dgm:presLayoutVars>
          <dgm:bulletEnabled val="1"/>
        </dgm:presLayoutVars>
      </dgm:prSet>
      <dgm:spPr/>
      <dgm:t>
        <a:bodyPr/>
        <a:lstStyle/>
        <a:p>
          <a:endParaRPr lang="en-US"/>
        </a:p>
      </dgm:t>
    </dgm:pt>
  </dgm:ptLst>
  <dgm:cxnLst>
    <dgm:cxn modelId="{95279C3A-0075-4553-8724-A5A785727799}" srcId="{5A84067A-5744-4D14-A631-2DECBA90A88F}" destId="{3B78BBBD-7156-4230-A0E1-0225210B78ED}" srcOrd="3" destOrd="0" parTransId="{E58EED95-975E-411B-9D97-DAD7122B7ED6}" sibTransId="{DD8FB095-3BB7-42C8-9991-40F3EE5BD235}"/>
    <dgm:cxn modelId="{D85DE16A-391E-4881-BBCD-EFADDF0E741F}" type="presOf" srcId="{B455DC16-46BC-4B45-AA97-0B72A5984A8C}" destId="{640C7CF5-27A5-46FD-955F-589648D63809}" srcOrd="0" destOrd="0" presId="urn:microsoft.com/office/officeart/2005/8/layout/lProcess2"/>
    <dgm:cxn modelId="{3428D794-81E8-435A-BF83-73B284149FAC}" type="presOf" srcId="{3B78BBBD-7156-4230-A0E1-0225210B78ED}" destId="{40974356-E6D9-4755-AFEC-7CC32C6CB96F}" srcOrd="0" destOrd="0" presId="urn:microsoft.com/office/officeart/2005/8/layout/lProcess2"/>
    <dgm:cxn modelId="{6EF19932-1BE4-4B65-A40E-078CAC37FD87}" srcId="{5A84067A-5744-4D14-A631-2DECBA90A88F}" destId="{DF52F328-4B9A-45EF-BA79-6E43E7056A3D}" srcOrd="1" destOrd="0" parTransId="{5FFEC118-A527-4E2B-B98C-34548B805FFD}" sibTransId="{6EEC4588-240B-4EF2-93D7-B42A17378E74}"/>
    <dgm:cxn modelId="{16E5441C-58B1-4A71-BFB9-62E14356747B}" srcId="{B455DC16-46BC-4B45-AA97-0B72A5984A8C}" destId="{5AB1BA16-9976-4CE8-8E60-96EE1F6D8AEA}" srcOrd="0" destOrd="0" parTransId="{8979E68C-0D53-4089-A610-8FD545A055C2}" sibTransId="{91C7FBCF-D705-48CF-9AE1-AF716B4C6154}"/>
    <dgm:cxn modelId="{C87B345A-3C8A-4301-9A06-9CCFFF15C9FB}" srcId="{42C448E0-51AA-46DE-864F-45A5385EA123}" destId="{B455DC16-46BC-4B45-AA97-0B72A5984A8C}" srcOrd="1" destOrd="0" parTransId="{EFCF0835-92FC-41AF-9941-0DC0A1CD8C72}" sibTransId="{97C83440-225D-4828-9845-5D1C98A397E4}"/>
    <dgm:cxn modelId="{B268FB10-A31B-4972-80C7-1D989BF5EF5F}" srcId="{B455DC16-46BC-4B45-AA97-0B72A5984A8C}" destId="{E288A0CC-7B6E-45B3-9B7C-BEB59DA69012}" srcOrd="1" destOrd="0" parTransId="{99261BC2-AAC6-4267-B1BA-23E84C14D096}" sibTransId="{F7956758-756D-4481-B992-6F5104B1F171}"/>
    <dgm:cxn modelId="{5FDBD78B-E9D5-41FE-8E0A-3E68B9D03283}" type="presOf" srcId="{DF52F328-4B9A-45EF-BA79-6E43E7056A3D}" destId="{4594895C-9BA2-4E2C-9B27-541BE25BE38B}" srcOrd="0" destOrd="0" presId="urn:microsoft.com/office/officeart/2005/8/layout/lProcess2"/>
    <dgm:cxn modelId="{FA44BB9F-76A5-4D8A-82F8-6D60A74C6F52}" type="presOf" srcId="{FE6A8ADA-C360-450E-99FA-57BD59FC4DE7}" destId="{C9CEE551-CA9F-4129-B414-3287E6BB4336}" srcOrd="0" destOrd="0" presId="urn:microsoft.com/office/officeart/2005/8/layout/lProcess2"/>
    <dgm:cxn modelId="{1F36FA57-8367-44AE-8882-A0978B5FBD22}" type="presOf" srcId="{5A84067A-5744-4D14-A631-2DECBA90A88F}" destId="{A5A92B84-F78A-4870-BB3E-929939D322F5}" srcOrd="0" destOrd="0" presId="urn:microsoft.com/office/officeart/2005/8/layout/lProcess2"/>
    <dgm:cxn modelId="{FDFE0661-115B-46EC-8739-3A1552CBDD91}" srcId="{5A84067A-5744-4D14-A631-2DECBA90A88F}" destId="{01557745-6227-438B-BB45-473B290F3636}" srcOrd="0" destOrd="0" parTransId="{397592AD-C665-41CC-9457-1E39C05E4882}" sibTransId="{015C01C7-E906-4208-A639-5A355EC1C7EA}"/>
    <dgm:cxn modelId="{4C7207C1-1837-4BBD-825D-AFE9C5110C0D}" type="presOf" srcId="{5A84067A-5744-4D14-A631-2DECBA90A88F}" destId="{518DAAC2-DA82-4A82-AA91-5ED24F0AA309}" srcOrd="1" destOrd="0" presId="urn:microsoft.com/office/officeart/2005/8/layout/lProcess2"/>
    <dgm:cxn modelId="{6F2182FD-EC5E-42E0-8B79-19828BBE4A7B}" type="presOf" srcId="{B455DC16-46BC-4B45-AA97-0B72A5984A8C}" destId="{60A22331-CDAB-4BD7-A9FD-7834246542DD}" srcOrd="1" destOrd="0" presId="urn:microsoft.com/office/officeart/2005/8/layout/lProcess2"/>
    <dgm:cxn modelId="{77692A45-8D8C-477D-A920-50BC72DB2E4B}" type="presOf" srcId="{E288A0CC-7B6E-45B3-9B7C-BEB59DA69012}" destId="{2C7E5634-B71E-485D-8DF4-EEB284A7F61D}" srcOrd="0" destOrd="0" presId="urn:microsoft.com/office/officeart/2005/8/layout/lProcess2"/>
    <dgm:cxn modelId="{FFE52A6F-88CE-4299-90BD-E017EF621729}" type="presOf" srcId="{01557745-6227-438B-BB45-473B290F3636}" destId="{131A37EA-8C40-4B72-8B49-92683487DA99}" srcOrd="0" destOrd="0" presId="urn:microsoft.com/office/officeart/2005/8/layout/lProcess2"/>
    <dgm:cxn modelId="{A1468F04-1623-4D05-B2BD-4E5728641A5D}" type="presOf" srcId="{42C448E0-51AA-46DE-864F-45A5385EA123}" destId="{A06AE2F1-E767-4D33-82E2-01453B424A8D}" srcOrd="0" destOrd="0" presId="urn:microsoft.com/office/officeart/2005/8/layout/lProcess2"/>
    <dgm:cxn modelId="{AF444618-B3E0-4C57-91A2-AC5DAF7D70AC}" type="presOf" srcId="{5AB1BA16-9976-4CE8-8E60-96EE1F6D8AEA}" destId="{E2F1DA7A-0788-4ED8-A562-8795F84A8E8D}" srcOrd="0" destOrd="0" presId="urn:microsoft.com/office/officeart/2005/8/layout/lProcess2"/>
    <dgm:cxn modelId="{94349C4E-8FEC-41F4-80B7-4A49D7FD3EA1}" srcId="{5A84067A-5744-4D14-A631-2DECBA90A88F}" destId="{FE6A8ADA-C360-450E-99FA-57BD59FC4DE7}" srcOrd="2" destOrd="0" parTransId="{F8E3E7DF-EF15-46FB-A1F6-01FA3944ACCA}" sibTransId="{637BA848-092A-4AB0-AAB4-124DA4E4DCF7}"/>
    <dgm:cxn modelId="{DB115CE6-5269-4E2C-B8DF-3427381618AD}" srcId="{42C448E0-51AA-46DE-864F-45A5385EA123}" destId="{5A84067A-5744-4D14-A631-2DECBA90A88F}" srcOrd="0" destOrd="0" parTransId="{E93BBBED-0701-4D5E-83FA-8EAD9B29A5F0}" sibTransId="{E6BCD7B9-85A6-49AD-8727-907A7B97C646}"/>
    <dgm:cxn modelId="{2AC9F470-7CD1-478A-B566-E2E3ECD9928C}" type="presParOf" srcId="{A06AE2F1-E767-4D33-82E2-01453B424A8D}" destId="{A3A78F80-A41E-4A9F-85C2-128F6304CA71}" srcOrd="0" destOrd="0" presId="urn:microsoft.com/office/officeart/2005/8/layout/lProcess2"/>
    <dgm:cxn modelId="{44FA691F-61DB-45A9-B873-077EBB467D87}" type="presParOf" srcId="{A3A78F80-A41E-4A9F-85C2-128F6304CA71}" destId="{A5A92B84-F78A-4870-BB3E-929939D322F5}" srcOrd="0" destOrd="0" presId="urn:microsoft.com/office/officeart/2005/8/layout/lProcess2"/>
    <dgm:cxn modelId="{8DE24146-7CF6-440C-9DE5-90C197E8B614}" type="presParOf" srcId="{A3A78F80-A41E-4A9F-85C2-128F6304CA71}" destId="{518DAAC2-DA82-4A82-AA91-5ED24F0AA309}" srcOrd="1" destOrd="0" presId="urn:microsoft.com/office/officeart/2005/8/layout/lProcess2"/>
    <dgm:cxn modelId="{99384C79-DC73-42D6-96BC-E64B56394AA3}" type="presParOf" srcId="{A3A78F80-A41E-4A9F-85C2-128F6304CA71}" destId="{8801CCB5-FCF6-4BDF-9871-AB69FEEBCC2C}" srcOrd="2" destOrd="0" presId="urn:microsoft.com/office/officeart/2005/8/layout/lProcess2"/>
    <dgm:cxn modelId="{D05B9465-00A4-4592-9557-B185CC871E00}" type="presParOf" srcId="{8801CCB5-FCF6-4BDF-9871-AB69FEEBCC2C}" destId="{776002AC-7721-41BC-80B7-DC5F8DEC895B}" srcOrd="0" destOrd="0" presId="urn:microsoft.com/office/officeart/2005/8/layout/lProcess2"/>
    <dgm:cxn modelId="{2377DE13-FCF9-4548-9DDE-89BDA67A74A4}" type="presParOf" srcId="{776002AC-7721-41BC-80B7-DC5F8DEC895B}" destId="{131A37EA-8C40-4B72-8B49-92683487DA99}" srcOrd="0" destOrd="0" presId="urn:microsoft.com/office/officeart/2005/8/layout/lProcess2"/>
    <dgm:cxn modelId="{34209F90-D2A2-4ABC-9A0C-410C976FEC2C}" type="presParOf" srcId="{776002AC-7721-41BC-80B7-DC5F8DEC895B}" destId="{B611CB8B-C6F9-43B5-900B-726C22359E25}" srcOrd="1" destOrd="0" presId="urn:microsoft.com/office/officeart/2005/8/layout/lProcess2"/>
    <dgm:cxn modelId="{3E00864C-9B5F-4D5A-8DB0-40B9C3AA347A}" type="presParOf" srcId="{776002AC-7721-41BC-80B7-DC5F8DEC895B}" destId="{4594895C-9BA2-4E2C-9B27-541BE25BE38B}" srcOrd="2" destOrd="0" presId="urn:microsoft.com/office/officeart/2005/8/layout/lProcess2"/>
    <dgm:cxn modelId="{6BB6ACAF-2972-4256-80AA-BE1BDB8942C9}" type="presParOf" srcId="{776002AC-7721-41BC-80B7-DC5F8DEC895B}" destId="{AC5AB4C0-0448-4E85-9662-1F57844E33BF}" srcOrd="3" destOrd="0" presId="urn:microsoft.com/office/officeart/2005/8/layout/lProcess2"/>
    <dgm:cxn modelId="{3FB67B54-6B6E-4862-A674-83A9708844C3}" type="presParOf" srcId="{776002AC-7721-41BC-80B7-DC5F8DEC895B}" destId="{C9CEE551-CA9F-4129-B414-3287E6BB4336}" srcOrd="4" destOrd="0" presId="urn:microsoft.com/office/officeart/2005/8/layout/lProcess2"/>
    <dgm:cxn modelId="{A52A7CA1-9361-47B2-A2FE-84B746EBB802}" type="presParOf" srcId="{776002AC-7721-41BC-80B7-DC5F8DEC895B}" destId="{4E74920B-D726-4B1A-AEC5-B4603E4DA133}" srcOrd="5" destOrd="0" presId="urn:microsoft.com/office/officeart/2005/8/layout/lProcess2"/>
    <dgm:cxn modelId="{1678D729-9B27-498D-8F91-592D5394D13C}" type="presParOf" srcId="{776002AC-7721-41BC-80B7-DC5F8DEC895B}" destId="{40974356-E6D9-4755-AFEC-7CC32C6CB96F}" srcOrd="6" destOrd="0" presId="urn:microsoft.com/office/officeart/2005/8/layout/lProcess2"/>
    <dgm:cxn modelId="{3E157FD1-0516-4E6B-B576-9881F832059C}" type="presParOf" srcId="{A06AE2F1-E767-4D33-82E2-01453B424A8D}" destId="{F3C82977-5F92-4D24-8377-A1ADFB459AA9}" srcOrd="1" destOrd="0" presId="urn:microsoft.com/office/officeart/2005/8/layout/lProcess2"/>
    <dgm:cxn modelId="{8372E4D9-0A8E-483B-AFF5-61B517C03F8A}" type="presParOf" srcId="{A06AE2F1-E767-4D33-82E2-01453B424A8D}" destId="{705A66E8-62AA-453E-AF98-706E0EF61DD0}" srcOrd="2" destOrd="0" presId="urn:microsoft.com/office/officeart/2005/8/layout/lProcess2"/>
    <dgm:cxn modelId="{E68B6DBE-1A51-4596-84F0-E767B96F04F3}" type="presParOf" srcId="{705A66E8-62AA-453E-AF98-706E0EF61DD0}" destId="{640C7CF5-27A5-46FD-955F-589648D63809}" srcOrd="0" destOrd="0" presId="urn:microsoft.com/office/officeart/2005/8/layout/lProcess2"/>
    <dgm:cxn modelId="{B62E82E9-C00D-4F42-888B-7B94DF6091A4}" type="presParOf" srcId="{705A66E8-62AA-453E-AF98-706E0EF61DD0}" destId="{60A22331-CDAB-4BD7-A9FD-7834246542DD}" srcOrd="1" destOrd="0" presId="urn:microsoft.com/office/officeart/2005/8/layout/lProcess2"/>
    <dgm:cxn modelId="{E888B983-38DF-4216-9664-41655D3ED56D}" type="presParOf" srcId="{705A66E8-62AA-453E-AF98-706E0EF61DD0}" destId="{40A7F1AF-BCC2-4A3D-AD39-93FBE9BF24E9}" srcOrd="2" destOrd="0" presId="urn:microsoft.com/office/officeart/2005/8/layout/lProcess2"/>
    <dgm:cxn modelId="{371ACFA3-4645-4B34-8622-1E33527EF2BB}" type="presParOf" srcId="{40A7F1AF-BCC2-4A3D-AD39-93FBE9BF24E9}" destId="{8018087D-0B97-4566-81E8-672153127089}" srcOrd="0" destOrd="0" presId="urn:microsoft.com/office/officeart/2005/8/layout/lProcess2"/>
    <dgm:cxn modelId="{88F445EE-4767-4309-AF40-0F78A8B98B5D}" type="presParOf" srcId="{8018087D-0B97-4566-81E8-672153127089}" destId="{E2F1DA7A-0788-4ED8-A562-8795F84A8E8D}" srcOrd="0" destOrd="0" presId="urn:microsoft.com/office/officeart/2005/8/layout/lProcess2"/>
    <dgm:cxn modelId="{5A276B2F-37F2-4D30-AF72-60C46DDB0EEF}" type="presParOf" srcId="{8018087D-0B97-4566-81E8-672153127089}" destId="{2106DFC2-2074-4EC6-97D4-9B99245A1294}" srcOrd="1" destOrd="0" presId="urn:microsoft.com/office/officeart/2005/8/layout/lProcess2"/>
    <dgm:cxn modelId="{6C8CB813-E1F7-48CC-8D40-94D44EA8F041}" type="presParOf" srcId="{8018087D-0B97-4566-81E8-672153127089}" destId="{2C7E5634-B71E-485D-8DF4-EEB284A7F61D}"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6A4B2E-6073-44C0-A06F-0A3A741F114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75D0CAC5-9FE3-4598-A5CD-AA86A3C58BB5}">
      <dgm:prSet phldrT="[Text]" custT="1"/>
      <dgm:spPr/>
      <dgm:t>
        <a:bodyPr/>
        <a:lstStyle/>
        <a:p>
          <a:pPr marL="0" marR="0" indent="0" algn="ctr" defTabSz="914400" eaLnBrk="1" fontAlgn="auto" latinLnBrk="0" hangingPunct="1">
            <a:lnSpc>
              <a:spcPct val="100000"/>
            </a:lnSpc>
            <a:spcBef>
              <a:spcPts val="1200"/>
            </a:spcBef>
            <a:spcAft>
              <a:spcPts val="1200"/>
            </a:spcAft>
            <a:buClrTx/>
            <a:buSzTx/>
            <a:buFontTx/>
            <a:buNone/>
            <a:tabLst/>
            <a:defRPr/>
          </a:pPr>
          <a:endParaRPr lang="en-US" sz="1800" dirty="0" smtClean="0"/>
        </a:p>
        <a:p>
          <a:pPr marL="0" marR="0" indent="0" algn="ctr" defTabSz="914400" eaLnBrk="1" fontAlgn="auto" latinLnBrk="0" hangingPunct="1">
            <a:lnSpc>
              <a:spcPct val="100000"/>
            </a:lnSpc>
            <a:spcBef>
              <a:spcPts val="1200"/>
            </a:spcBef>
            <a:spcAft>
              <a:spcPts val="1200"/>
            </a:spcAft>
            <a:buClrTx/>
            <a:buSzTx/>
            <a:buFontTx/>
            <a:buNone/>
            <a:tabLst/>
            <a:defRPr/>
          </a:pPr>
          <a:endParaRPr lang="en-US" sz="1800" dirty="0" smtClean="0"/>
        </a:p>
        <a:p>
          <a:pPr marL="0" marR="0" indent="0" algn="ctr" defTabSz="914400" eaLnBrk="1" fontAlgn="auto" latinLnBrk="0" hangingPunct="1">
            <a:lnSpc>
              <a:spcPct val="100000"/>
            </a:lnSpc>
            <a:spcBef>
              <a:spcPts val="1200"/>
            </a:spcBef>
            <a:spcAft>
              <a:spcPts val="1200"/>
            </a:spcAft>
            <a:buClrTx/>
            <a:buSzTx/>
            <a:buFontTx/>
            <a:buNone/>
            <a:tabLst/>
            <a:defRPr/>
          </a:pPr>
          <a:endParaRPr lang="en-US" sz="1800" dirty="0" smtClean="0"/>
        </a:p>
        <a:p>
          <a:pPr marL="0" marR="0" indent="0" algn="ctr" defTabSz="914400" eaLnBrk="1" fontAlgn="auto" latinLnBrk="0" hangingPunct="1">
            <a:lnSpc>
              <a:spcPct val="100000"/>
            </a:lnSpc>
            <a:spcBef>
              <a:spcPts val="1200"/>
            </a:spcBef>
            <a:spcAft>
              <a:spcPts val="1200"/>
            </a:spcAft>
            <a:buClrTx/>
            <a:buSzTx/>
            <a:buFontTx/>
            <a:buNone/>
            <a:tabLst/>
            <a:defRPr/>
          </a:pPr>
          <a:endParaRPr lang="en-US" sz="1800" dirty="0" smtClean="0"/>
        </a:p>
        <a:p>
          <a:pPr marL="0" marR="0" indent="0" algn="ctr" defTabSz="914400" eaLnBrk="1" fontAlgn="auto" latinLnBrk="0" hangingPunct="1">
            <a:lnSpc>
              <a:spcPct val="100000"/>
            </a:lnSpc>
            <a:spcBef>
              <a:spcPts val="1200"/>
            </a:spcBef>
            <a:spcAft>
              <a:spcPts val="1200"/>
            </a:spcAft>
            <a:buClrTx/>
            <a:buSzTx/>
            <a:buFontTx/>
            <a:buNone/>
            <a:tabLst/>
            <a:defRPr/>
          </a:pPr>
          <a:endParaRPr lang="en-US" sz="1800" dirty="0" smtClean="0"/>
        </a:p>
        <a:p>
          <a:pPr marL="0" marR="0" indent="0" algn="ctr" defTabSz="914400" eaLnBrk="1" fontAlgn="auto" latinLnBrk="0" hangingPunct="1">
            <a:lnSpc>
              <a:spcPct val="100000"/>
            </a:lnSpc>
            <a:spcBef>
              <a:spcPts val="1200"/>
            </a:spcBef>
            <a:spcAft>
              <a:spcPts val="1200"/>
            </a:spcAft>
            <a:buClrTx/>
            <a:buSzTx/>
            <a:buFontTx/>
            <a:buNone/>
            <a:tabLst/>
            <a:defRPr/>
          </a:pPr>
          <a:endParaRPr lang="en-US" sz="1800" dirty="0" smtClean="0"/>
        </a:p>
        <a:p>
          <a:pPr marL="0" marR="0" indent="0" algn="ctr" defTabSz="914400" eaLnBrk="1" fontAlgn="auto" latinLnBrk="0" hangingPunct="1">
            <a:lnSpc>
              <a:spcPct val="100000"/>
            </a:lnSpc>
            <a:spcBef>
              <a:spcPts val="1200"/>
            </a:spcBef>
            <a:spcAft>
              <a:spcPts val="1200"/>
            </a:spcAft>
            <a:buClrTx/>
            <a:buSzTx/>
            <a:buFontTx/>
            <a:buNone/>
            <a:tabLst/>
            <a:defRPr/>
          </a:pPr>
          <a:endParaRPr lang="en-US" sz="1800" dirty="0" smtClean="0"/>
        </a:p>
        <a:p>
          <a:pPr marL="0" marR="0" indent="0" algn="ctr" defTabSz="914400" eaLnBrk="1" fontAlgn="auto" latinLnBrk="0" hangingPunct="1">
            <a:lnSpc>
              <a:spcPct val="100000"/>
            </a:lnSpc>
            <a:spcBef>
              <a:spcPts val="1200"/>
            </a:spcBef>
            <a:spcAft>
              <a:spcPts val="1200"/>
            </a:spcAft>
            <a:buClrTx/>
            <a:buSzTx/>
            <a:buFontTx/>
            <a:buNone/>
            <a:tabLst/>
            <a:defRPr/>
          </a:pPr>
          <a:endParaRPr lang="en-US" sz="1800" dirty="0" smtClean="0"/>
        </a:p>
        <a:p>
          <a:pPr marL="0" marR="0" indent="0" algn="ctr" defTabSz="914400" eaLnBrk="1" fontAlgn="auto" latinLnBrk="0" hangingPunct="1">
            <a:lnSpc>
              <a:spcPct val="100000"/>
            </a:lnSpc>
            <a:spcBef>
              <a:spcPts val="1200"/>
            </a:spcBef>
            <a:spcAft>
              <a:spcPts val="1200"/>
            </a:spcAft>
            <a:buClrTx/>
            <a:buSzTx/>
            <a:buFontTx/>
            <a:buNone/>
            <a:tabLst/>
            <a:defRPr/>
          </a:pPr>
          <a:endParaRPr lang="en-US" sz="1800" dirty="0" smtClean="0"/>
        </a:p>
        <a:p>
          <a:pPr marL="0" marR="0" indent="0" algn="ctr" defTabSz="914400" eaLnBrk="1" fontAlgn="auto" latinLnBrk="0" hangingPunct="1">
            <a:lnSpc>
              <a:spcPct val="100000"/>
            </a:lnSpc>
            <a:spcBef>
              <a:spcPts val="1200"/>
            </a:spcBef>
            <a:spcAft>
              <a:spcPts val="1200"/>
            </a:spcAft>
            <a:buClrTx/>
            <a:buSzTx/>
            <a:buFontTx/>
            <a:buNone/>
            <a:tabLst/>
            <a:defRPr/>
          </a:pPr>
          <a:endParaRPr lang="en-US" sz="1800" dirty="0" smtClean="0"/>
        </a:p>
        <a:p>
          <a:pPr marL="0" marR="0" indent="0" algn="ctr" defTabSz="914400" eaLnBrk="1" fontAlgn="auto" latinLnBrk="0" hangingPunct="1">
            <a:lnSpc>
              <a:spcPct val="100000"/>
            </a:lnSpc>
            <a:spcBef>
              <a:spcPts val="1200"/>
            </a:spcBef>
            <a:spcAft>
              <a:spcPts val="1200"/>
            </a:spcAft>
            <a:buClrTx/>
            <a:buSzTx/>
            <a:buFontTx/>
            <a:buNone/>
            <a:tabLst/>
            <a:defRPr/>
          </a:pPr>
          <a:r>
            <a:rPr lang="en-US" sz="1800" dirty="0" smtClean="0"/>
            <a:t>In 2014, Rural Poverty Rate was 18.1%.  Urban rate was 15.1%</a:t>
          </a:r>
        </a:p>
        <a:p>
          <a:pPr marL="0" marR="0" indent="0" algn="ctr" defTabSz="2889250" eaLnBrk="1" fontAlgn="auto" latinLnBrk="0" hangingPunct="1">
            <a:lnSpc>
              <a:spcPct val="90000"/>
            </a:lnSpc>
            <a:spcBef>
              <a:spcPts val="1200"/>
            </a:spcBef>
            <a:spcAft>
              <a:spcPts val="1200"/>
            </a:spcAft>
            <a:buClrTx/>
            <a:buSzTx/>
            <a:buFontTx/>
            <a:buNone/>
            <a:tabLst/>
            <a:defRPr/>
          </a:pPr>
          <a:r>
            <a:rPr lang="en-US" sz="1800" dirty="0" smtClean="0"/>
            <a:t>High poverty are concentrated in the South mainly in MS Delta, Appalachia, and Native American lands</a:t>
          </a:r>
        </a:p>
        <a:p>
          <a:pPr marL="0" marR="0" indent="0" algn="ctr" defTabSz="2889250" eaLnBrk="1" fontAlgn="auto" latinLnBrk="0" hangingPunct="1">
            <a:lnSpc>
              <a:spcPct val="90000"/>
            </a:lnSpc>
            <a:spcBef>
              <a:spcPts val="1200"/>
            </a:spcBef>
            <a:spcAft>
              <a:spcPts val="1200"/>
            </a:spcAft>
            <a:buClrTx/>
            <a:buSzTx/>
            <a:buFontTx/>
            <a:buNone/>
            <a:tabLst/>
            <a:defRPr/>
          </a:pPr>
          <a:r>
            <a:rPr lang="en-US" sz="1800" dirty="0" smtClean="0"/>
            <a:t>Poverty in rural is highest amongst African &amp; Native Americans</a:t>
          </a:r>
        </a:p>
        <a:p>
          <a:pPr marL="0" marR="0" indent="0" algn="ctr" defTabSz="2889250" eaLnBrk="1" fontAlgn="auto" latinLnBrk="0" hangingPunct="1">
            <a:lnSpc>
              <a:spcPct val="90000"/>
            </a:lnSpc>
            <a:spcBef>
              <a:spcPts val="1200"/>
            </a:spcBef>
            <a:spcAft>
              <a:spcPts val="1200"/>
            </a:spcAft>
            <a:buClrTx/>
            <a:buSzTx/>
            <a:buFontTx/>
            <a:buNone/>
            <a:tabLst/>
            <a:defRPr/>
          </a:pPr>
          <a:r>
            <a:rPr lang="en-US" sz="1800" dirty="0" smtClean="0"/>
            <a:t>Child poverty highest in rural, 25.2%</a:t>
          </a:r>
        </a:p>
        <a:p>
          <a:pPr marL="0" marR="0" indent="0" algn="ctr" defTabSz="2889250" eaLnBrk="1" fontAlgn="auto" latinLnBrk="0" hangingPunct="1">
            <a:lnSpc>
              <a:spcPct val="90000"/>
            </a:lnSpc>
            <a:spcBef>
              <a:spcPts val="1200"/>
            </a:spcBef>
            <a:spcAft>
              <a:spcPts val="1200"/>
            </a:spcAft>
            <a:buClrTx/>
            <a:buSzTx/>
            <a:buFontTx/>
            <a:buNone/>
            <a:tabLst/>
            <a:defRPr/>
          </a:pPr>
          <a:r>
            <a:rPr lang="en-US" sz="1800" dirty="0" smtClean="0"/>
            <a:t>5 out of every 10 rural families headed female single parent are poor</a:t>
          </a:r>
        </a:p>
        <a:p>
          <a:pPr marL="0" marR="0" indent="0" algn="ctr" defTabSz="2889250" eaLnBrk="1" fontAlgn="auto" latinLnBrk="0" hangingPunct="1">
            <a:lnSpc>
              <a:spcPct val="90000"/>
            </a:lnSpc>
            <a:spcBef>
              <a:spcPts val="1200"/>
            </a:spcBef>
            <a:spcAft>
              <a:spcPts val="1200"/>
            </a:spcAft>
            <a:buClrTx/>
            <a:buSzTx/>
            <a:buFontTx/>
            <a:buNone/>
            <a:tabLst/>
            <a:defRPr/>
          </a:pPr>
          <a:r>
            <a:rPr lang="en-US" sz="1800" dirty="0" smtClean="0"/>
            <a:t>A higher portion of rural residents are on disability </a:t>
          </a:r>
          <a:endParaRPr lang="en-US" dirty="0"/>
        </a:p>
      </dgm:t>
    </dgm:pt>
    <dgm:pt modelId="{0D4862AA-5653-4111-BBEF-97948CD6C71E}" type="parTrans" cxnId="{FDD5FB00-5138-4E83-95B1-D1828054A9B3}">
      <dgm:prSet/>
      <dgm:spPr/>
      <dgm:t>
        <a:bodyPr/>
        <a:lstStyle/>
        <a:p>
          <a:endParaRPr lang="en-US"/>
        </a:p>
      </dgm:t>
    </dgm:pt>
    <dgm:pt modelId="{21530C26-1BFE-49F5-AFB4-847173CDA67C}" type="sibTrans" cxnId="{FDD5FB00-5138-4E83-95B1-D1828054A9B3}">
      <dgm:prSet/>
      <dgm:spPr/>
      <dgm:t>
        <a:bodyPr/>
        <a:lstStyle/>
        <a:p>
          <a:endParaRPr lang="en-US"/>
        </a:p>
      </dgm:t>
    </dgm:pt>
    <dgm:pt modelId="{8FD9505B-9ADB-4D02-8D70-6933CCF4B54B}" type="pres">
      <dgm:prSet presAssocID="{F16A4B2E-6073-44C0-A06F-0A3A741F1140}" presName="theList" presStyleCnt="0">
        <dgm:presLayoutVars>
          <dgm:dir/>
          <dgm:animLvl val="lvl"/>
          <dgm:resizeHandles val="exact"/>
        </dgm:presLayoutVars>
      </dgm:prSet>
      <dgm:spPr/>
      <dgm:t>
        <a:bodyPr/>
        <a:lstStyle/>
        <a:p>
          <a:endParaRPr lang="en-US"/>
        </a:p>
      </dgm:t>
    </dgm:pt>
    <dgm:pt modelId="{435AD8CD-1FCC-44C5-B17B-56EE4779DF8F}" type="pres">
      <dgm:prSet presAssocID="{75D0CAC5-9FE3-4598-A5CD-AA86A3C58BB5}" presName="compNode" presStyleCnt="0"/>
      <dgm:spPr/>
    </dgm:pt>
    <dgm:pt modelId="{3A317840-65FC-4F0D-94B5-9F2C88F2AE89}" type="pres">
      <dgm:prSet presAssocID="{75D0CAC5-9FE3-4598-A5CD-AA86A3C58BB5}" presName="aNode" presStyleLbl="bgShp" presStyleIdx="0" presStyleCnt="1"/>
      <dgm:spPr/>
      <dgm:t>
        <a:bodyPr/>
        <a:lstStyle/>
        <a:p>
          <a:endParaRPr lang="en-US"/>
        </a:p>
      </dgm:t>
    </dgm:pt>
    <dgm:pt modelId="{F17F4986-EAFB-4F1D-969E-CC4E7CBE9093}" type="pres">
      <dgm:prSet presAssocID="{75D0CAC5-9FE3-4598-A5CD-AA86A3C58BB5}" presName="textNode" presStyleLbl="bgShp" presStyleIdx="0" presStyleCnt="1"/>
      <dgm:spPr/>
      <dgm:t>
        <a:bodyPr/>
        <a:lstStyle/>
        <a:p>
          <a:endParaRPr lang="en-US"/>
        </a:p>
      </dgm:t>
    </dgm:pt>
    <dgm:pt modelId="{2841F13F-EB48-48AD-80A0-3FF5027702FA}" type="pres">
      <dgm:prSet presAssocID="{75D0CAC5-9FE3-4598-A5CD-AA86A3C58BB5}" presName="compChildNode" presStyleCnt="0"/>
      <dgm:spPr/>
    </dgm:pt>
    <dgm:pt modelId="{0D04DE0D-F0B5-4785-8578-9B9EFD9C44BF}" type="pres">
      <dgm:prSet presAssocID="{75D0CAC5-9FE3-4598-A5CD-AA86A3C58BB5}" presName="theInnerList" presStyleCnt="0"/>
      <dgm:spPr/>
    </dgm:pt>
  </dgm:ptLst>
  <dgm:cxnLst>
    <dgm:cxn modelId="{4D87E7AB-9789-4656-8C33-EB64F15E8E81}" type="presOf" srcId="{75D0CAC5-9FE3-4598-A5CD-AA86A3C58BB5}" destId="{3A317840-65FC-4F0D-94B5-9F2C88F2AE89}" srcOrd="0" destOrd="0" presId="urn:microsoft.com/office/officeart/2005/8/layout/lProcess2"/>
    <dgm:cxn modelId="{070FB8B3-6F3D-46C1-BF57-83EAFDB01FFE}" type="presOf" srcId="{75D0CAC5-9FE3-4598-A5CD-AA86A3C58BB5}" destId="{F17F4986-EAFB-4F1D-969E-CC4E7CBE9093}" srcOrd="1" destOrd="0" presId="urn:microsoft.com/office/officeart/2005/8/layout/lProcess2"/>
    <dgm:cxn modelId="{1F27867F-C73B-4378-8C89-93AB194EF4C5}" type="presOf" srcId="{F16A4B2E-6073-44C0-A06F-0A3A741F1140}" destId="{8FD9505B-9ADB-4D02-8D70-6933CCF4B54B}" srcOrd="0" destOrd="0" presId="urn:microsoft.com/office/officeart/2005/8/layout/lProcess2"/>
    <dgm:cxn modelId="{FDD5FB00-5138-4E83-95B1-D1828054A9B3}" srcId="{F16A4B2E-6073-44C0-A06F-0A3A741F1140}" destId="{75D0CAC5-9FE3-4598-A5CD-AA86A3C58BB5}" srcOrd="0" destOrd="0" parTransId="{0D4862AA-5653-4111-BBEF-97948CD6C71E}" sibTransId="{21530C26-1BFE-49F5-AFB4-847173CDA67C}"/>
    <dgm:cxn modelId="{C59E00FD-A6A8-4A23-85D1-1D2ACBBC06FB}" type="presParOf" srcId="{8FD9505B-9ADB-4D02-8D70-6933CCF4B54B}" destId="{435AD8CD-1FCC-44C5-B17B-56EE4779DF8F}" srcOrd="0" destOrd="0" presId="urn:microsoft.com/office/officeart/2005/8/layout/lProcess2"/>
    <dgm:cxn modelId="{83DC0616-794B-45A7-BF9F-D9DE77B5B98E}" type="presParOf" srcId="{435AD8CD-1FCC-44C5-B17B-56EE4779DF8F}" destId="{3A317840-65FC-4F0D-94B5-9F2C88F2AE89}" srcOrd="0" destOrd="0" presId="urn:microsoft.com/office/officeart/2005/8/layout/lProcess2"/>
    <dgm:cxn modelId="{6D707D80-4A3D-44C5-B831-7FA917292012}" type="presParOf" srcId="{435AD8CD-1FCC-44C5-B17B-56EE4779DF8F}" destId="{F17F4986-EAFB-4F1D-969E-CC4E7CBE9093}" srcOrd="1" destOrd="0" presId="urn:microsoft.com/office/officeart/2005/8/layout/lProcess2"/>
    <dgm:cxn modelId="{A0FB09B9-43AD-4E38-BAEB-C70BC184CDF9}" type="presParOf" srcId="{435AD8CD-1FCC-44C5-B17B-56EE4779DF8F}" destId="{2841F13F-EB48-48AD-80A0-3FF5027702FA}" srcOrd="2" destOrd="0" presId="urn:microsoft.com/office/officeart/2005/8/layout/lProcess2"/>
    <dgm:cxn modelId="{A986C081-85F4-41BA-808A-51486268FF8D}" type="presParOf" srcId="{2841F13F-EB48-48AD-80A0-3FF5027702FA}" destId="{0D04DE0D-F0B5-4785-8578-9B9EFD9C44BF}"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E1B78-C77D-4754-B912-AC14DD8B622D}">
      <dsp:nvSpPr>
        <dsp:cNvPr id="0" name=""/>
        <dsp:cNvSpPr/>
      </dsp:nvSpPr>
      <dsp:spPr>
        <a:xfrm>
          <a:off x="0" y="127000"/>
          <a:ext cx="1904999" cy="11430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Research, Education, and Economics</a:t>
          </a:r>
          <a:endParaRPr lang="en-US" sz="1800" kern="1200" dirty="0"/>
        </a:p>
      </dsp:txBody>
      <dsp:txXfrm>
        <a:off x="0" y="127000"/>
        <a:ext cx="1904999" cy="1143000"/>
      </dsp:txXfrm>
    </dsp:sp>
    <dsp:sp modelId="{61BC7EDE-13E9-46AF-A42C-165C87FFA675}">
      <dsp:nvSpPr>
        <dsp:cNvPr id="0" name=""/>
        <dsp:cNvSpPr/>
      </dsp:nvSpPr>
      <dsp:spPr>
        <a:xfrm>
          <a:off x="2095500" y="127000"/>
          <a:ext cx="1904999" cy="1143000"/>
        </a:xfrm>
        <a:prstGeom prst="rect">
          <a:avLst/>
        </a:prstGeom>
        <a:solidFill>
          <a:schemeClr val="accent2">
            <a:hueOff val="-241033"/>
            <a:satOff val="-1654"/>
            <a:lumOff val="8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Farm &amp; Foreign Ag Services</a:t>
          </a:r>
          <a:endParaRPr lang="en-US" sz="1800" kern="1200" dirty="0"/>
        </a:p>
      </dsp:txBody>
      <dsp:txXfrm>
        <a:off x="2095500" y="127000"/>
        <a:ext cx="1904999" cy="1143000"/>
      </dsp:txXfrm>
    </dsp:sp>
    <dsp:sp modelId="{3DB6484E-5A1E-47AD-ADCC-229099284DFE}">
      <dsp:nvSpPr>
        <dsp:cNvPr id="0" name=""/>
        <dsp:cNvSpPr/>
      </dsp:nvSpPr>
      <dsp:spPr>
        <a:xfrm>
          <a:off x="4191000" y="127000"/>
          <a:ext cx="1904999" cy="1143000"/>
        </a:xfrm>
        <a:prstGeom prst="rect">
          <a:avLst/>
        </a:prstGeom>
        <a:solidFill>
          <a:schemeClr val="accent2">
            <a:hueOff val="-482067"/>
            <a:satOff val="-3308"/>
            <a:lumOff val="16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Food and Nutrition Consumer Services</a:t>
          </a:r>
          <a:endParaRPr lang="en-US" sz="1800" kern="1200" dirty="0"/>
        </a:p>
      </dsp:txBody>
      <dsp:txXfrm>
        <a:off x="4191000" y="127000"/>
        <a:ext cx="1904999" cy="1143000"/>
      </dsp:txXfrm>
    </dsp:sp>
    <dsp:sp modelId="{305DEFBF-87B2-476E-A5EF-E2390368605F}">
      <dsp:nvSpPr>
        <dsp:cNvPr id="0" name=""/>
        <dsp:cNvSpPr/>
      </dsp:nvSpPr>
      <dsp:spPr>
        <a:xfrm>
          <a:off x="0" y="1460500"/>
          <a:ext cx="1904999" cy="1143000"/>
        </a:xfrm>
        <a:prstGeom prst="rect">
          <a:avLst/>
        </a:prstGeom>
        <a:solidFill>
          <a:schemeClr val="accent2">
            <a:hueOff val="-723100"/>
            <a:satOff val="-4962"/>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Food Safety</a:t>
          </a:r>
          <a:endParaRPr lang="en-US" sz="1800" kern="1200" dirty="0"/>
        </a:p>
      </dsp:txBody>
      <dsp:txXfrm>
        <a:off x="0" y="1460500"/>
        <a:ext cx="1904999" cy="1143000"/>
      </dsp:txXfrm>
    </dsp:sp>
    <dsp:sp modelId="{F87CAF2D-22E2-4598-AF49-E7509214A236}">
      <dsp:nvSpPr>
        <dsp:cNvPr id="0" name=""/>
        <dsp:cNvSpPr/>
      </dsp:nvSpPr>
      <dsp:spPr>
        <a:xfrm>
          <a:off x="2095500" y="1460500"/>
          <a:ext cx="1904999" cy="1143000"/>
        </a:xfrm>
        <a:prstGeom prst="rect">
          <a:avLst/>
        </a:prstGeom>
        <a:solidFill>
          <a:schemeClr val="accent2">
            <a:hueOff val="-964133"/>
            <a:satOff val="-6616"/>
            <a:lumOff val="33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Marketing &amp; Regulatory Programs</a:t>
          </a:r>
          <a:endParaRPr lang="en-US" sz="1800" kern="1200" dirty="0"/>
        </a:p>
      </dsp:txBody>
      <dsp:txXfrm>
        <a:off x="2095500" y="1460500"/>
        <a:ext cx="1904999" cy="1143000"/>
      </dsp:txXfrm>
    </dsp:sp>
    <dsp:sp modelId="{B7E9D4C5-9308-4A75-B0AA-49CB87A73970}">
      <dsp:nvSpPr>
        <dsp:cNvPr id="0" name=""/>
        <dsp:cNvSpPr/>
      </dsp:nvSpPr>
      <dsp:spPr>
        <a:xfrm>
          <a:off x="4191000" y="1460500"/>
          <a:ext cx="1904999" cy="1143000"/>
        </a:xfrm>
        <a:prstGeom prst="rect">
          <a:avLst/>
        </a:prstGeom>
        <a:solidFill>
          <a:schemeClr val="accent2">
            <a:hueOff val="-1205167"/>
            <a:satOff val="-8270"/>
            <a:lumOff val="42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Natural Resources and Environment</a:t>
          </a:r>
          <a:endParaRPr lang="en-US" sz="1800" kern="1200" dirty="0"/>
        </a:p>
      </dsp:txBody>
      <dsp:txXfrm>
        <a:off x="4191000" y="1460500"/>
        <a:ext cx="1904999" cy="1143000"/>
      </dsp:txXfrm>
    </dsp:sp>
    <dsp:sp modelId="{3E71F3CC-11F2-4910-8AF4-F81283AD7117}">
      <dsp:nvSpPr>
        <dsp:cNvPr id="0" name=""/>
        <dsp:cNvSpPr/>
      </dsp:nvSpPr>
      <dsp:spPr>
        <a:xfrm>
          <a:off x="2095500" y="2793999"/>
          <a:ext cx="1904999" cy="1143000"/>
        </a:xfrm>
        <a:prstGeom prst="rect">
          <a:avLst/>
        </a:prstGeom>
        <a:solidFill>
          <a:schemeClr val="accent2">
            <a:hueOff val="-1446200"/>
            <a:satOff val="-9924"/>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lumMod val="95000"/>
                  <a:lumOff val="5000"/>
                </a:schemeClr>
              </a:solidFill>
              <a:effectLst>
                <a:outerShdw blurRad="38100" dist="38100" dir="2700000" algn="tl">
                  <a:srgbClr val="000000">
                    <a:alpha val="43137"/>
                  </a:srgbClr>
                </a:outerShdw>
              </a:effectLst>
            </a:rPr>
            <a:t>Rural Development</a:t>
          </a:r>
          <a:endParaRPr lang="en-US" sz="1800" b="1" kern="1200" dirty="0">
            <a:solidFill>
              <a:schemeClr val="tx1">
                <a:lumMod val="95000"/>
                <a:lumOff val="5000"/>
              </a:schemeClr>
            </a:solidFill>
            <a:effectLst>
              <a:outerShdw blurRad="38100" dist="38100" dir="2700000" algn="tl">
                <a:srgbClr val="000000">
                  <a:alpha val="43137"/>
                </a:srgbClr>
              </a:outerShdw>
            </a:effectLst>
          </a:endParaRPr>
        </a:p>
      </dsp:txBody>
      <dsp:txXfrm>
        <a:off x="2095500" y="2793999"/>
        <a:ext cx="1904999" cy="1143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92B84-F78A-4870-BB3E-929939D322F5}">
      <dsp:nvSpPr>
        <dsp:cNvPr id="0" name=""/>
        <dsp:cNvSpPr/>
      </dsp:nvSpPr>
      <dsp:spPr>
        <a:xfrm>
          <a:off x="1754" y="0"/>
          <a:ext cx="1687562" cy="51816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Population Losses</a:t>
          </a:r>
          <a:endParaRPr lang="en-US" sz="2600" kern="1200" dirty="0"/>
        </a:p>
      </dsp:txBody>
      <dsp:txXfrm>
        <a:off x="1754" y="0"/>
        <a:ext cx="1687562" cy="1554480"/>
      </dsp:txXfrm>
    </dsp:sp>
    <dsp:sp modelId="{131A37EA-8C40-4B72-8B49-92683487DA99}">
      <dsp:nvSpPr>
        <dsp:cNvPr id="0" name=""/>
        <dsp:cNvSpPr/>
      </dsp:nvSpPr>
      <dsp:spPr>
        <a:xfrm>
          <a:off x="170510" y="1554606"/>
          <a:ext cx="1350049" cy="7548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Economic Recession</a:t>
          </a:r>
          <a:endParaRPr lang="en-US" sz="1800" kern="1200" dirty="0"/>
        </a:p>
      </dsp:txBody>
      <dsp:txXfrm>
        <a:off x="192619" y="1576715"/>
        <a:ext cx="1305831" cy="710630"/>
      </dsp:txXfrm>
    </dsp:sp>
    <dsp:sp modelId="{4594895C-9BA2-4E2C-9B27-541BE25BE38B}">
      <dsp:nvSpPr>
        <dsp:cNvPr id="0" name=""/>
        <dsp:cNvSpPr/>
      </dsp:nvSpPr>
      <dsp:spPr>
        <a:xfrm>
          <a:off x="170510" y="2425585"/>
          <a:ext cx="1350049" cy="7548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Global Competition</a:t>
          </a:r>
          <a:endParaRPr lang="en-US" sz="1800" kern="1200" dirty="0"/>
        </a:p>
      </dsp:txBody>
      <dsp:txXfrm>
        <a:off x="192619" y="2447694"/>
        <a:ext cx="1305831" cy="710630"/>
      </dsp:txXfrm>
    </dsp:sp>
    <dsp:sp modelId="{C9CEE551-CA9F-4129-B414-3287E6BB4336}">
      <dsp:nvSpPr>
        <dsp:cNvPr id="0" name=""/>
        <dsp:cNvSpPr/>
      </dsp:nvSpPr>
      <dsp:spPr>
        <a:xfrm>
          <a:off x="170510" y="3296565"/>
          <a:ext cx="1350049" cy="7548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Technology</a:t>
          </a:r>
          <a:endParaRPr lang="en-US" sz="1800" kern="1200" dirty="0"/>
        </a:p>
      </dsp:txBody>
      <dsp:txXfrm>
        <a:off x="192619" y="3318674"/>
        <a:ext cx="1305831" cy="710630"/>
      </dsp:txXfrm>
    </dsp:sp>
    <dsp:sp modelId="{40974356-E6D9-4755-AFEC-7CC32C6CB96F}">
      <dsp:nvSpPr>
        <dsp:cNvPr id="0" name=""/>
        <dsp:cNvSpPr/>
      </dsp:nvSpPr>
      <dsp:spPr>
        <a:xfrm>
          <a:off x="170510" y="4167544"/>
          <a:ext cx="1350049" cy="7548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Housing</a:t>
          </a:r>
          <a:endParaRPr lang="en-US" sz="1800" kern="1200" dirty="0"/>
        </a:p>
      </dsp:txBody>
      <dsp:txXfrm>
        <a:off x="192619" y="4189653"/>
        <a:ext cx="1305831" cy="710630"/>
      </dsp:txXfrm>
    </dsp:sp>
    <dsp:sp modelId="{640C7CF5-27A5-46FD-955F-589648D63809}">
      <dsp:nvSpPr>
        <dsp:cNvPr id="0" name=""/>
        <dsp:cNvSpPr/>
      </dsp:nvSpPr>
      <dsp:spPr>
        <a:xfrm>
          <a:off x="1815883" y="0"/>
          <a:ext cx="1687562" cy="51816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Population Gains</a:t>
          </a:r>
          <a:endParaRPr lang="en-US" sz="2600" kern="1200" dirty="0"/>
        </a:p>
      </dsp:txBody>
      <dsp:txXfrm>
        <a:off x="1815883" y="0"/>
        <a:ext cx="1687562" cy="1554480"/>
      </dsp:txXfrm>
    </dsp:sp>
    <dsp:sp modelId="{E2F1DA7A-0788-4ED8-A562-8795F84A8E8D}">
      <dsp:nvSpPr>
        <dsp:cNvPr id="0" name=""/>
        <dsp:cNvSpPr/>
      </dsp:nvSpPr>
      <dsp:spPr>
        <a:xfrm>
          <a:off x="1984639" y="1555998"/>
          <a:ext cx="1350049" cy="15623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Energy</a:t>
          </a:r>
          <a:endParaRPr lang="en-US" sz="1800" kern="1200" dirty="0"/>
        </a:p>
      </dsp:txBody>
      <dsp:txXfrm>
        <a:off x="2024181" y="1595540"/>
        <a:ext cx="1270965" cy="1483239"/>
      </dsp:txXfrm>
    </dsp:sp>
    <dsp:sp modelId="{2C7E5634-B71E-485D-8DF4-EEB284A7F61D}">
      <dsp:nvSpPr>
        <dsp:cNvPr id="0" name=""/>
        <dsp:cNvSpPr/>
      </dsp:nvSpPr>
      <dsp:spPr>
        <a:xfrm>
          <a:off x="1984639" y="3358678"/>
          <a:ext cx="1350049" cy="15623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Recreation</a:t>
          </a:r>
          <a:endParaRPr lang="en-US" sz="1800" kern="1200" dirty="0"/>
        </a:p>
      </dsp:txBody>
      <dsp:txXfrm>
        <a:off x="2024181" y="3398220"/>
        <a:ext cx="1270965" cy="14832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17840-65FC-4F0D-94B5-9F2C88F2AE89}">
      <dsp:nvSpPr>
        <dsp:cNvPr id="0" name=""/>
        <dsp:cNvSpPr/>
      </dsp:nvSpPr>
      <dsp:spPr>
        <a:xfrm>
          <a:off x="1599" y="0"/>
          <a:ext cx="3273400" cy="63246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1200"/>
            </a:spcAft>
            <a:buClrTx/>
            <a:buSzTx/>
            <a:buFontTx/>
            <a:buNone/>
            <a:tabLst/>
            <a:defRPr/>
          </a:pPr>
          <a:endParaRPr lang="en-US" sz="1800" kern="1200" dirty="0" smtClean="0"/>
        </a:p>
        <a:p>
          <a:pPr marL="0" marR="0" lvl="0" indent="0" algn="ctr" defTabSz="914400" eaLnBrk="1" fontAlgn="auto" latinLnBrk="0" hangingPunct="1">
            <a:lnSpc>
              <a:spcPct val="100000"/>
            </a:lnSpc>
            <a:spcBef>
              <a:spcPct val="0"/>
            </a:spcBef>
            <a:spcAft>
              <a:spcPts val="1200"/>
            </a:spcAft>
            <a:buClrTx/>
            <a:buSzTx/>
            <a:buFontTx/>
            <a:buNone/>
            <a:tabLst/>
            <a:defRPr/>
          </a:pPr>
          <a:endParaRPr lang="en-US" sz="1800" kern="1200" dirty="0" smtClean="0"/>
        </a:p>
        <a:p>
          <a:pPr marL="0" marR="0" lvl="0" indent="0" algn="ctr" defTabSz="914400" eaLnBrk="1" fontAlgn="auto" latinLnBrk="0" hangingPunct="1">
            <a:lnSpc>
              <a:spcPct val="100000"/>
            </a:lnSpc>
            <a:spcBef>
              <a:spcPct val="0"/>
            </a:spcBef>
            <a:spcAft>
              <a:spcPts val="1200"/>
            </a:spcAft>
            <a:buClrTx/>
            <a:buSzTx/>
            <a:buFontTx/>
            <a:buNone/>
            <a:tabLst/>
            <a:defRPr/>
          </a:pPr>
          <a:endParaRPr lang="en-US" sz="1800" kern="1200" dirty="0" smtClean="0"/>
        </a:p>
        <a:p>
          <a:pPr marL="0" marR="0" lvl="0" indent="0" algn="ctr" defTabSz="914400" eaLnBrk="1" fontAlgn="auto" latinLnBrk="0" hangingPunct="1">
            <a:lnSpc>
              <a:spcPct val="100000"/>
            </a:lnSpc>
            <a:spcBef>
              <a:spcPct val="0"/>
            </a:spcBef>
            <a:spcAft>
              <a:spcPts val="1200"/>
            </a:spcAft>
            <a:buClrTx/>
            <a:buSzTx/>
            <a:buFontTx/>
            <a:buNone/>
            <a:tabLst/>
            <a:defRPr/>
          </a:pPr>
          <a:endParaRPr lang="en-US" sz="1800" kern="1200" dirty="0" smtClean="0"/>
        </a:p>
        <a:p>
          <a:pPr marL="0" marR="0" lvl="0" indent="0" algn="ctr" defTabSz="914400" eaLnBrk="1" fontAlgn="auto" latinLnBrk="0" hangingPunct="1">
            <a:lnSpc>
              <a:spcPct val="100000"/>
            </a:lnSpc>
            <a:spcBef>
              <a:spcPct val="0"/>
            </a:spcBef>
            <a:spcAft>
              <a:spcPts val="1200"/>
            </a:spcAft>
            <a:buClrTx/>
            <a:buSzTx/>
            <a:buFontTx/>
            <a:buNone/>
            <a:tabLst/>
            <a:defRPr/>
          </a:pPr>
          <a:endParaRPr lang="en-US" sz="1800" kern="1200" dirty="0" smtClean="0"/>
        </a:p>
        <a:p>
          <a:pPr marL="0" marR="0" lvl="0" indent="0" algn="ctr" defTabSz="914400" eaLnBrk="1" fontAlgn="auto" latinLnBrk="0" hangingPunct="1">
            <a:lnSpc>
              <a:spcPct val="100000"/>
            </a:lnSpc>
            <a:spcBef>
              <a:spcPct val="0"/>
            </a:spcBef>
            <a:spcAft>
              <a:spcPts val="1200"/>
            </a:spcAft>
            <a:buClrTx/>
            <a:buSzTx/>
            <a:buFontTx/>
            <a:buNone/>
            <a:tabLst/>
            <a:defRPr/>
          </a:pPr>
          <a:endParaRPr lang="en-US" sz="1800" kern="1200" dirty="0" smtClean="0"/>
        </a:p>
        <a:p>
          <a:pPr marL="0" marR="0" lvl="0" indent="0" algn="ctr" defTabSz="914400" eaLnBrk="1" fontAlgn="auto" latinLnBrk="0" hangingPunct="1">
            <a:lnSpc>
              <a:spcPct val="100000"/>
            </a:lnSpc>
            <a:spcBef>
              <a:spcPct val="0"/>
            </a:spcBef>
            <a:spcAft>
              <a:spcPts val="1200"/>
            </a:spcAft>
            <a:buClrTx/>
            <a:buSzTx/>
            <a:buFontTx/>
            <a:buNone/>
            <a:tabLst/>
            <a:defRPr/>
          </a:pPr>
          <a:endParaRPr lang="en-US" sz="1800" kern="1200" dirty="0" smtClean="0"/>
        </a:p>
        <a:p>
          <a:pPr marL="0" marR="0" lvl="0" indent="0" algn="ctr" defTabSz="914400" eaLnBrk="1" fontAlgn="auto" latinLnBrk="0" hangingPunct="1">
            <a:lnSpc>
              <a:spcPct val="100000"/>
            </a:lnSpc>
            <a:spcBef>
              <a:spcPct val="0"/>
            </a:spcBef>
            <a:spcAft>
              <a:spcPts val="1200"/>
            </a:spcAft>
            <a:buClrTx/>
            <a:buSzTx/>
            <a:buFontTx/>
            <a:buNone/>
            <a:tabLst/>
            <a:defRPr/>
          </a:pPr>
          <a:endParaRPr lang="en-US" sz="1800" kern="1200" dirty="0" smtClean="0"/>
        </a:p>
        <a:p>
          <a:pPr marL="0" marR="0" lvl="0" indent="0" algn="ctr" defTabSz="914400" eaLnBrk="1" fontAlgn="auto" latinLnBrk="0" hangingPunct="1">
            <a:lnSpc>
              <a:spcPct val="100000"/>
            </a:lnSpc>
            <a:spcBef>
              <a:spcPct val="0"/>
            </a:spcBef>
            <a:spcAft>
              <a:spcPts val="1200"/>
            </a:spcAft>
            <a:buClrTx/>
            <a:buSzTx/>
            <a:buFontTx/>
            <a:buNone/>
            <a:tabLst/>
            <a:defRPr/>
          </a:pPr>
          <a:endParaRPr lang="en-US" sz="1800" kern="1200" dirty="0" smtClean="0"/>
        </a:p>
        <a:p>
          <a:pPr marL="0" marR="0" lvl="0" indent="0" algn="ctr" defTabSz="914400" eaLnBrk="1" fontAlgn="auto" latinLnBrk="0" hangingPunct="1">
            <a:lnSpc>
              <a:spcPct val="100000"/>
            </a:lnSpc>
            <a:spcBef>
              <a:spcPct val="0"/>
            </a:spcBef>
            <a:spcAft>
              <a:spcPts val="1200"/>
            </a:spcAft>
            <a:buClrTx/>
            <a:buSzTx/>
            <a:buFontTx/>
            <a:buNone/>
            <a:tabLst/>
            <a:defRPr/>
          </a:pPr>
          <a:endParaRPr lang="en-US" sz="1800" kern="1200" dirty="0" smtClean="0"/>
        </a:p>
        <a:p>
          <a:pPr marL="0" marR="0" lvl="0" indent="0" algn="ctr" defTabSz="914400" eaLnBrk="1" fontAlgn="auto" latinLnBrk="0" hangingPunct="1">
            <a:lnSpc>
              <a:spcPct val="100000"/>
            </a:lnSpc>
            <a:spcBef>
              <a:spcPct val="0"/>
            </a:spcBef>
            <a:spcAft>
              <a:spcPts val="1200"/>
            </a:spcAft>
            <a:buClrTx/>
            <a:buSzTx/>
            <a:buFontTx/>
            <a:buNone/>
            <a:tabLst/>
            <a:defRPr/>
          </a:pPr>
          <a:r>
            <a:rPr lang="en-US" sz="1800" kern="1200" dirty="0" smtClean="0"/>
            <a:t>In 2014, Rural Poverty Rate was 18.1%.  Urban rate was 15.1%</a:t>
          </a:r>
        </a:p>
        <a:p>
          <a:pPr marL="0" marR="0" lvl="0" indent="0" algn="ctr" defTabSz="2889250" eaLnBrk="1" fontAlgn="auto" latinLnBrk="0" hangingPunct="1">
            <a:lnSpc>
              <a:spcPct val="90000"/>
            </a:lnSpc>
            <a:spcBef>
              <a:spcPct val="0"/>
            </a:spcBef>
            <a:spcAft>
              <a:spcPts val="1200"/>
            </a:spcAft>
            <a:buClrTx/>
            <a:buSzTx/>
            <a:buFontTx/>
            <a:buNone/>
            <a:tabLst/>
            <a:defRPr/>
          </a:pPr>
          <a:r>
            <a:rPr lang="en-US" sz="1800" kern="1200" dirty="0" smtClean="0"/>
            <a:t>High poverty are concentrated in the South mainly in MS Delta, Appalachia, and Native American lands</a:t>
          </a:r>
        </a:p>
        <a:p>
          <a:pPr marL="0" marR="0" lvl="0" indent="0" algn="ctr" defTabSz="2889250" eaLnBrk="1" fontAlgn="auto" latinLnBrk="0" hangingPunct="1">
            <a:lnSpc>
              <a:spcPct val="90000"/>
            </a:lnSpc>
            <a:spcBef>
              <a:spcPct val="0"/>
            </a:spcBef>
            <a:spcAft>
              <a:spcPts val="1200"/>
            </a:spcAft>
            <a:buClrTx/>
            <a:buSzTx/>
            <a:buFontTx/>
            <a:buNone/>
            <a:tabLst/>
            <a:defRPr/>
          </a:pPr>
          <a:r>
            <a:rPr lang="en-US" sz="1800" kern="1200" dirty="0" smtClean="0"/>
            <a:t>Poverty in rural is highest amongst African &amp; Native Americans</a:t>
          </a:r>
        </a:p>
        <a:p>
          <a:pPr marL="0" marR="0" lvl="0" indent="0" algn="ctr" defTabSz="2889250" eaLnBrk="1" fontAlgn="auto" latinLnBrk="0" hangingPunct="1">
            <a:lnSpc>
              <a:spcPct val="90000"/>
            </a:lnSpc>
            <a:spcBef>
              <a:spcPct val="0"/>
            </a:spcBef>
            <a:spcAft>
              <a:spcPts val="1200"/>
            </a:spcAft>
            <a:buClrTx/>
            <a:buSzTx/>
            <a:buFontTx/>
            <a:buNone/>
            <a:tabLst/>
            <a:defRPr/>
          </a:pPr>
          <a:r>
            <a:rPr lang="en-US" sz="1800" kern="1200" dirty="0" smtClean="0"/>
            <a:t>Child poverty highest in rural, 25.2%</a:t>
          </a:r>
        </a:p>
        <a:p>
          <a:pPr marL="0" marR="0" lvl="0" indent="0" algn="ctr" defTabSz="2889250" eaLnBrk="1" fontAlgn="auto" latinLnBrk="0" hangingPunct="1">
            <a:lnSpc>
              <a:spcPct val="90000"/>
            </a:lnSpc>
            <a:spcBef>
              <a:spcPct val="0"/>
            </a:spcBef>
            <a:spcAft>
              <a:spcPts val="1200"/>
            </a:spcAft>
            <a:buClrTx/>
            <a:buSzTx/>
            <a:buFontTx/>
            <a:buNone/>
            <a:tabLst/>
            <a:defRPr/>
          </a:pPr>
          <a:r>
            <a:rPr lang="en-US" sz="1800" kern="1200" dirty="0" smtClean="0"/>
            <a:t>5 out of every 10 rural families headed female single parent are poor</a:t>
          </a:r>
        </a:p>
        <a:p>
          <a:pPr marL="0" marR="0" lvl="0" indent="0" algn="ctr" defTabSz="2889250" eaLnBrk="1" fontAlgn="auto" latinLnBrk="0" hangingPunct="1">
            <a:lnSpc>
              <a:spcPct val="90000"/>
            </a:lnSpc>
            <a:spcBef>
              <a:spcPct val="0"/>
            </a:spcBef>
            <a:spcAft>
              <a:spcPts val="1200"/>
            </a:spcAft>
            <a:buClrTx/>
            <a:buSzTx/>
            <a:buFontTx/>
            <a:buNone/>
            <a:tabLst/>
            <a:defRPr/>
          </a:pPr>
          <a:r>
            <a:rPr lang="en-US" sz="1800" kern="1200" dirty="0" smtClean="0"/>
            <a:t>A higher portion of rural residents are on disability </a:t>
          </a:r>
          <a:endParaRPr lang="en-US" kern="1200" dirty="0"/>
        </a:p>
      </dsp:txBody>
      <dsp:txXfrm>
        <a:off x="1599" y="0"/>
        <a:ext cx="3273400" cy="189738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09995C-93F5-4BF2-AD10-C1BB7D64030A}" type="datetimeFigureOut">
              <a:rPr lang="en-US" smtClean="0"/>
              <a:t>4/27/2016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4763B8-49A0-4B62-ACEB-40402D6ACFDE}" type="slidenum">
              <a:rPr lang="en-US" smtClean="0"/>
              <a:t>‹#›</a:t>
            </a:fld>
            <a:endParaRPr lang="en-US"/>
          </a:p>
        </p:txBody>
      </p:sp>
    </p:spTree>
    <p:extLst>
      <p:ext uri="{BB962C8B-B14F-4D97-AF65-F5344CB8AC3E}">
        <p14:creationId xmlns:p14="http://schemas.microsoft.com/office/powerpoint/2010/main" val="2417984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fsis.usda.gov/" TargetMode="External"/><Relationship Id="rId13" Type="http://schemas.openxmlformats.org/officeDocument/2006/relationships/hyperlink" Target="http://www.nrcs.usda.gov/" TargetMode="External"/><Relationship Id="rId18" Type="http://schemas.openxmlformats.org/officeDocument/2006/relationships/hyperlink" Target="http://www.nass.usda.gov/" TargetMode="External"/><Relationship Id="rId3" Type="http://schemas.openxmlformats.org/officeDocument/2006/relationships/hyperlink" Target="http://www.usda.gov/fsa" TargetMode="External"/><Relationship Id="rId21" Type="http://schemas.openxmlformats.org/officeDocument/2006/relationships/hyperlink" Target="http://www.rurdev.usda.gov/" TargetMode="External"/><Relationship Id="rId7" Type="http://schemas.openxmlformats.org/officeDocument/2006/relationships/hyperlink" Target="http://www.fns.usda.gov/fns" TargetMode="External"/><Relationship Id="rId12" Type="http://schemas.openxmlformats.org/officeDocument/2006/relationships/hyperlink" Target="http://www.fs.fed.us/" TargetMode="External"/><Relationship Id="rId17" Type="http://schemas.openxmlformats.org/officeDocument/2006/relationships/hyperlink" Target="http://www.nal.usda.gov/" TargetMode="External"/><Relationship Id="rId2" Type="http://schemas.openxmlformats.org/officeDocument/2006/relationships/slide" Target="../slides/slide4.xml"/><Relationship Id="rId16" Type="http://schemas.openxmlformats.org/officeDocument/2006/relationships/hyperlink" Target="http://www.ers.usda.gov/" TargetMode="External"/><Relationship Id="rId20" Type="http://schemas.openxmlformats.org/officeDocument/2006/relationships/hyperlink" Target="http://www.usda.gov/wps/portal/usda/usdahome?navid=OCS" TargetMode="External"/><Relationship Id="rId1" Type="http://schemas.openxmlformats.org/officeDocument/2006/relationships/notesMaster" Target="../notesMasters/notesMaster1.xml"/><Relationship Id="rId6" Type="http://schemas.openxmlformats.org/officeDocument/2006/relationships/hyperlink" Target="http://www.cnpp.usda.gov/" TargetMode="External"/><Relationship Id="rId11" Type="http://schemas.openxmlformats.org/officeDocument/2006/relationships/hyperlink" Target="http://www.gipsa.usda.gov/" TargetMode="External"/><Relationship Id="rId5" Type="http://schemas.openxmlformats.org/officeDocument/2006/relationships/hyperlink" Target="http://www.rma.usda.gov/" TargetMode="External"/><Relationship Id="rId15" Type="http://schemas.openxmlformats.org/officeDocument/2006/relationships/hyperlink" Target="http://www.ars.usda.gov/" TargetMode="External"/><Relationship Id="rId10" Type="http://schemas.openxmlformats.org/officeDocument/2006/relationships/hyperlink" Target="http://www.aphis.usda.gov/" TargetMode="External"/><Relationship Id="rId19" Type="http://schemas.openxmlformats.org/officeDocument/2006/relationships/hyperlink" Target="http://www.nifa.usda.gov/" TargetMode="External"/><Relationship Id="rId4" Type="http://schemas.openxmlformats.org/officeDocument/2006/relationships/hyperlink" Target="http://www.fas.usda.gov/" TargetMode="External"/><Relationship Id="rId9" Type="http://schemas.openxmlformats.org/officeDocument/2006/relationships/hyperlink" Target="http://www.ams.usda.gov/" TargetMode="External"/><Relationship Id="rId14" Type="http://schemas.openxmlformats.org/officeDocument/2006/relationships/hyperlink" Target="http://www.ree.usda.gov/"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oregoneconomicanalysis.com/2013/08/29/migration/"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www.oregon.gov/DAS/oea/pages/index.aspx" TargetMode="External"/><Relationship Id="rId4" Type="http://schemas.openxmlformats.org/officeDocument/2006/relationships/hyperlink" Target="http://oregonhsco.com/"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310,10,Top 5 Key Strategies"/><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304,11,5 Key Strategies"/></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0819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E7143C0-4F23-B545-9533-520B5A87CA1E}"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506967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USDA Mission Areas </a:t>
            </a:r>
          </a:p>
          <a:p>
            <a:r>
              <a:rPr lang="en-US" sz="1000" dirty="0"/>
              <a:t>Farm and Foreign Agricultural Services </a:t>
            </a:r>
          </a:p>
          <a:p>
            <a:r>
              <a:rPr lang="en-US" sz="1000" dirty="0"/>
              <a:t>Farm and Foreign Agricultural Services helps to keep America's farmers and ranchers in business as they face the uncertainties of weather and markets. They deliver commodity, credit, conservation, disaster, and emergency assistance programs that help improve the stability and strength of the agricultural economy. </a:t>
            </a:r>
          </a:p>
          <a:p>
            <a:r>
              <a:rPr lang="en-US" sz="1000" dirty="0">
                <a:hlinkClick r:id="rId3"/>
              </a:rPr>
              <a:t>Farm Service Agency (FSA)</a:t>
            </a:r>
            <a:r>
              <a:rPr lang="en-US" sz="1000" dirty="0"/>
              <a:t> </a:t>
            </a:r>
          </a:p>
          <a:p>
            <a:r>
              <a:rPr lang="en-US" sz="1000" dirty="0">
                <a:hlinkClick r:id="rId4" tooltip="Opens in new window."/>
              </a:rPr>
              <a:t>Foreign Agricultural Service (FAS)</a:t>
            </a:r>
            <a:r>
              <a:rPr lang="en-US" sz="1000" dirty="0"/>
              <a:t> </a:t>
            </a:r>
          </a:p>
          <a:p>
            <a:r>
              <a:rPr lang="en-US" sz="1000" dirty="0">
                <a:hlinkClick r:id="rId5" tooltip="Opens in new window."/>
              </a:rPr>
              <a:t>Risk Management Agency (RMA)</a:t>
            </a:r>
            <a:r>
              <a:rPr lang="en-US" sz="1000" dirty="0"/>
              <a:t> </a:t>
            </a:r>
          </a:p>
          <a:p>
            <a:r>
              <a:rPr lang="en-US" sz="1000" dirty="0"/>
              <a:t>Food, Nutrition and Consumer Services </a:t>
            </a:r>
          </a:p>
          <a:p>
            <a:r>
              <a:rPr lang="en-US" sz="1000" dirty="0"/>
              <a:t>Food, Nutrition and Consumer Services works to harness the Nation's agricultural abundance to end hunger and improve health in the United States. Its agencies administer federal domestic nutrition assistance programs and the Center for Nutrition Policy and Promotion, which links scientific research to the nutrition needs of consumers through science-based dietary guidance, nutrition policy coordination, and nutrition education. </a:t>
            </a:r>
          </a:p>
          <a:p>
            <a:r>
              <a:rPr lang="en-US" sz="1000" dirty="0">
                <a:hlinkClick r:id="rId6" tooltip="Opens in new window."/>
              </a:rPr>
              <a:t>Center for Nutrition Policy and Promotion (CNPP)</a:t>
            </a:r>
            <a:r>
              <a:rPr lang="en-US" sz="1000" dirty="0"/>
              <a:t> </a:t>
            </a:r>
          </a:p>
          <a:p>
            <a:r>
              <a:rPr lang="en-US" sz="1000" dirty="0">
                <a:hlinkClick r:id="rId7" tooltip="Opens in new window."/>
              </a:rPr>
              <a:t>Food and Nutrition Service (FNS)</a:t>
            </a:r>
            <a:r>
              <a:rPr lang="en-US" sz="1000" dirty="0"/>
              <a:t> </a:t>
            </a:r>
          </a:p>
          <a:p>
            <a:r>
              <a:rPr lang="en-US" sz="1000" dirty="0"/>
              <a:t>Food Safety </a:t>
            </a:r>
          </a:p>
          <a:p>
            <a:r>
              <a:rPr lang="en-US" sz="1000" dirty="0"/>
              <a:t>Food Safety ensures that the Nation's commercial supply of meat, poultry, and egg products is safe, wholesome, and properly labeled, and packaged. This mission area also plays a key role in the President's Council on Food Safety and has been instrumental in coordinating a national food safety strategic plan among various partner agencies including the Department of Health and Human Services and the Environmental Protection Agency. </a:t>
            </a:r>
          </a:p>
          <a:p>
            <a:r>
              <a:rPr lang="en-US" sz="1000" dirty="0">
                <a:hlinkClick r:id="rId8" tooltip="Opens in new window."/>
              </a:rPr>
              <a:t>Food Safety and Inspection Service (FSIS)</a:t>
            </a:r>
            <a:r>
              <a:rPr lang="en-US" sz="1000" dirty="0"/>
              <a:t> </a:t>
            </a:r>
          </a:p>
          <a:p>
            <a:r>
              <a:rPr lang="en-US" sz="1000" dirty="0"/>
              <a:t>Marketing and Regulatory Programs </a:t>
            </a:r>
          </a:p>
          <a:p>
            <a:r>
              <a:rPr lang="en-US" sz="1000" dirty="0"/>
              <a:t>Marketing and Regulatory Programs facilitates domestic and international marketing of U.S. agricultural products and ensures the health and care of animals and plants. MRP agencies are active participants in setting national and international standards. </a:t>
            </a:r>
          </a:p>
          <a:p>
            <a:r>
              <a:rPr lang="en-US" sz="1000" dirty="0">
                <a:hlinkClick r:id="rId9" tooltip="Opens in new window."/>
              </a:rPr>
              <a:t>Agricultural Marketing Service (AMS)</a:t>
            </a:r>
            <a:r>
              <a:rPr lang="en-US" sz="1000" dirty="0"/>
              <a:t> </a:t>
            </a:r>
          </a:p>
          <a:p>
            <a:r>
              <a:rPr lang="en-US" sz="1000" dirty="0">
                <a:hlinkClick r:id="rId10" tooltip="Opens in new window."/>
              </a:rPr>
              <a:t>Animal and Plant Health Inspection Service (APHIS)</a:t>
            </a:r>
            <a:r>
              <a:rPr lang="en-US" sz="1000" dirty="0"/>
              <a:t> </a:t>
            </a:r>
          </a:p>
          <a:p>
            <a:r>
              <a:rPr lang="en-US" sz="1000" dirty="0">
                <a:hlinkClick r:id="rId11" tooltip="Opens in new window."/>
              </a:rPr>
              <a:t>Grain Inspection, Packers, and Stockyards Administration (GIPSA)</a:t>
            </a:r>
            <a:r>
              <a:rPr lang="en-US" sz="1000" dirty="0"/>
              <a:t> </a:t>
            </a:r>
          </a:p>
          <a:p>
            <a:r>
              <a:rPr lang="en-US" sz="1000" dirty="0"/>
              <a:t>Natural Resources and Environment </a:t>
            </a:r>
          </a:p>
          <a:p>
            <a:r>
              <a:rPr lang="en-US" sz="1000" dirty="0"/>
              <a:t>Natural Resources and Environment ensures the health of the land through sustainable management. Its agencies work to prevent damage to natural resources and the environment, restore the resource base, and promote good land management. </a:t>
            </a:r>
          </a:p>
          <a:p>
            <a:r>
              <a:rPr lang="en-US" sz="1000" dirty="0">
                <a:hlinkClick r:id="rId12" tooltip="Opens in new window."/>
              </a:rPr>
              <a:t>Forest Service (FS)</a:t>
            </a:r>
            <a:r>
              <a:rPr lang="en-US" sz="1000" dirty="0"/>
              <a:t> </a:t>
            </a:r>
          </a:p>
          <a:p>
            <a:r>
              <a:rPr lang="en-US" sz="1000" dirty="0">
                <a:hlinkClick r:id="rId13" tooltip="Opens in new window."/>
              </a:rPr>
              <a:t>Natural Resources Conservation Service (NRCS)</a:t>
            </a:r>
            <a:r>
              <a:rPr lang="en-US" sz="1000" dirty="0"/>
              <a:t> </a:t>
            </a:r>
          </a:p>
          <a:p>
            <a:r>
              <a:rPr lang="en-US" sz="1000" dirty="0"/>
              <a:t>Research, Education and Economics </a:t>
            </a:r>
          </a:p>
          <a:p>
            <a:r>
              <a:rPr lang="en-US" sz="1000" dirty="0"/>
              <a:t>Research, Education and Economics is dedicated to the creation of a safe, sustainable, competitive U.S. food and fiber system, as well as strong communities, families, and youth through integrated research, analysis, and education. </a:t>
            </a:r>
          </a:p>
          <a:p>
            <a:r>
              <a:rPr lang="en-US" sz="1000" dirty="0">
                <a:hlinkClick r:id="rId14" tooltip="Opens in new window."/>
              </a:rPr>
              <a:t>Research, Education, and Economics (REE)</a:t>
            </a:r>
            <a:r>
              <a:rPr lang="en-US" sz="1000" dirty="0"/>
              <a:t> </a:t>
            </a:r>
          </a:p>
          <a:p>
            <a:r>
              <a:rPr lang="en-US" sz="1000" dirty="0">
                <a:hlinkClick r:id="rId15" tooltip="Opens in new window."/>
              </a:rPr>
              <a:t>Agricultural Research Service (ARS)</a:t>
            </a:r>
            <a:r>
              <a:rPr lang="en-US" sz="1000" dirty="0"/>
              <a:t> </a:t>
            </a:r>
          </a:p>
          <a:p>
            <a:r>
              <a:rPr lang="en-US" sz="1000" dirty="0">
                <a:hlinkClick r:id="rId16" tooltip="Opens in new window."/>
              </a:rPr>
              <a:t>Economic Research Service (ERS)</a:t>
            </a:r>
            <a:r>
              <a:rPr lang="en-US" sz="1000" dirty="0"/>
              <a:t> </a:t>
            </a:r>
          </a:p>
          <a:p>
            <a:r>
              <a:rPr lang="en-US" sz="1000" dirty="0">
                <a:hlinkClick r:id="rId17" tooltip="Opens in new window."/>
              </a:rPr>
              <a:t>National Agricultural Library (NAL)</a:t>
            </a:r>
            <a:r>
              <a:rPr lang="en-US" sz="1000" dirty="0"/>
              <a:t> </a:t>
            </a:r>
          </a:p>
          <a:p>
            <a:r>
              <a:rPr lang="en-US" sz="1000" dirty="0">
                <a:hlinkClick r:id="rId18" tooltip="Opens in new window."/>
              </a:rPr>
              <a:t>National Agricultural Statistics Service (NASS)</a:t>
            </a:r>
            <a:r>
              <a:rPr lang="en-US" sz="1000" dirty="0"/>
              <a:t> </a:t>
            </a:r>
          </a:p>
          <a:p>
            <a:r>
              <a:rPr lang="en-US" sz="1000" dirty="0">
                <a:hlinkClick r:id="rId19" tooltip="Opens in new window."/>
              </a:rPr>
              <a:t>National Institute of Food and Agriculture (NIFA)</a:t>
            </a:r>
            <a:r>
              <a:rPr lang="en-US" sz="1000" dirty="0"/>
              <a:t> </a:t>
            </a:r>
          </a:p>
          <a:p>
            <a:r>
              <a:rPr lang="en-US" sz="1000" dirty="0">
                <a:hlinkClick r:id="rId20"/>
              </a:rPr>
              <a:t>Office of the Chief Scientist (OCS)</a:t>
            </a:r>
            <a:r>
              <a:rPr lang="en-US" sz="1000" dirty="0"/>
              <a:t> </a:t>
            </a:r>
          </a:p>
          <a:p>
            <a:r>
              <a:rPr lang="en-US" sz="1000" dirty="0"/>
              <a:t>Rural Development </a:t>
            </a:r>
          </a:p>
          <a:p>
            <a:r>
              <a:rPr lang="en-US" sz="1000" dirty="0"/>
              <a:t>Rural Development is committed to helping improve the economy and quality of life in all of rural America by providing financial programs to support essential public facilities and services as water and sewer systems, housing, health clinics, emergency service facilities and electric and telephone service. Rural Development promotes economic development by providing loans to businesses through banks and community-managed lending pools, while also assisting communities to participate in community empowerment programs. </a:t>
            </a:r>
          </a:p>
          <a:p>
            <a:r>
              <a:rPr lang="en-US" sz="1000" dirty="0">
                <a:hlinkClick r:id="rId21" tooltip="Opens in new window."/>
              </a:rPr>
              <a:t>Rural Development</a:t>
            </a:r>
            <a:r>
              <a:rPr lang="en-US" sz="1000" dirty="0"/>
              <a:t> </a:t>
            </a:r>
          </a:p>
          <a:p>
            <a:endParaRPr lang="en-US" sz="1000" dirty="0"/>
          </a:p>
        </p:txBody>
      </p:sp>
      <p:sp>
        <p:nvSpPr>
          <p:cNvPr id="4" name="Slide Number Placeholder 3"/>
          <p:cNvSpPr>
            <a:spLocks noGrp="1"/>
          </p:cNvSpPr>
          <p:nvPr>
            <p:ph type="sldNum" sz="quarter" idx="10"/>
          </p:nvPr>
        </p:nvSpPr>
        <p:spPr/>
        <p:txBody>
          <a:bodyPr/>
          <a:lstStyle/>
          <a:p>
            <a:fld id="{83477915-A4F9-4ABA-8B60-22EB17E374F4}" type="slidenum">
              <a:rPr lang="en-US" smtClean="0"/>
              <a:t>4</a:t>
            </a:fld>
            <a:endParaRPr lang="en-US"/>
          </a:p>
        </p:txBody>
      </p:sp>
    </p:spTree>
    <p:extLst>
      <p:ext uri="{BB962C8B-B14F-4D97-AF65-F5344CB8AC3E}">
        <p14:creationId xmlns:p14="http://schemas.microsoft.com/office/powerpoint/2010/main" val="2667269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b="1" dirty="0" smtClean="0">
                <a:solidFill>
                  <a:srgbClr val="FF0000"/>
                </a:solidFill>
              </a:rPr>
              <a:t>Rural Utilities Service</a:t>
            </a:r>
          </a:p>
          <a:p>
            <a:pPr algn="l"/>
            <a:r>
              <a:rPr lang="en-US" sz="1200" i="1" dirty="0" smtClean="0"/>
              <a:t>Helps rural utilities expand and keep their infrastructure and technology up to date, and establish new and vital services such as distance learning and telemedicine.</a:t>
            </a:r>
          </a:p>
          <a:p>
            <a:pPr algn="l"/>
            <a:endParaRPr lang="en-US" sz="1200" i="1" dirty="0" smtClean="0"/>
          </a:p>
          <a:p>
            <a:pPr algn="l"/>
            <a:r>
              <a:rPr lang="en-US" sz="1400" b="1" dirty="0" smtClean="0">
                <a:solidFill>
                  <a:srgbClr val="FF0000"/>
                </a:solidFill>
              </a:rPr>
              <a:t>Rural Business and Cooperative Service</a:t>
            </a:r>
          </a:p>
          <a:p>
            <a:pPr algn="l"/>
            <a:r>
              <a:rPr lang="en-US" sz="1200" i="1" dirty="0" smtClean="0"/>
              <a:t>Provides leadership in building competitive businesses including sustainable cooperatives that can prosper in the global marketplace.</a:t>
            </a:r>
          </a:p>
          <a:p>
            <a:pPr algn="l"/>
            <a:endParaRPr lang="en-US" sz="1200" i="1" dirty="0" smtClean="0"/>
          </a:p>
          <a:p>
            <a:pPr algn="l"/>
            <a:r>
              <a:rPr lang="en-US" sz="1400" b="1" dirty="0" smtClean="0">
                <a:solidFill>
                  <a:srgbClr val="FF0000"/>
                </a:solidFill>
              </a:rPr>
              <a:t>Rural Housing Service</a:t>
            </a:r>
          </a:p>
          <a:p>
            <a:pPr algn="l"/>
            <a:r>
              <a:rPr lang="en-US" sz="1200" i="1" smtClean="0"/>
              <a:t>Helps rural communities and individuals by providing loans and grants for housing and community facilities.</a:t>
            </a:r>
          </a:p>
          <a:p>
            <a:endParaRPr lang="en-US"/>
          </a:p>
        </p:txBody>
      </p:sp>
      <p:sp>
        <p:nvSpPr>
          <p:cNvPr id="4" name="Slide Number Placeholder 3"/>
          <p:cNvSpPr>
            <a:spLocks noGrp="1"/>
          </p:cNvSpPr>
          <p:nvPr>
            <p:ph type="sldNum" sz="quarter" idx="10"/>
          </p:nvPr>
        </p:nvSpPr>
        <p:spPr/>
        <p:txBody>
          <a:bodyPr/>
          <a:lstStyle/>
          <a:p>
            <a:fld id="{886F58A6-20AA-446D-B98E-144045BB4C3D}" type="slidenum">
              <a:rPr lang="en-US" smtClean="0"/>
              <a:t>5</a:t>
            </a:fld>
            <a:endParaRPr lang="en-US"/>
          </a:p>
        </p:txBody>
      </p:sp>
    </p:spTree>
    <p:extLst>
      <p:ext uri="{BB962C8B-B14F-4D97-AF65-F5344CB8AC3E}">
        <p14:creationId xmlns:p14="http://schemas.microsoft.com/office/powerpoint/2010/main" val="147157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1" dirty="0" smtClean="0"/>
              <a:t>Outmigration:</a:t>
            </a:r>
            <a:r>
              <a:rPr lang="en-US" sz="1200" dirty="0" smtClean="0"/>
              <a:t>  Total population in rural areas has declined over the years.  More people are moving out than moving in. Spurred by an energy boom, some rural areas have turned around decades of population decline. Regions such as eastern Texas and parts of rural Pennsylvania have gained population from energy-related job growth, but the demographic impact has been more apparent in sparsely settled regions such as western North Dakota and eastern Montana. Many communities in these areas face housing shortages, overburdened public services, traffic congestion, and other new challenges associated with rapid growth.</a:t>
            </a:r>
          </a:p>
          <a:p>
            <a:pPr lvl="0"/>
            <a:r>
              <a:rPr lang="en-US" sz="1200" b="1" i="1" dirty="0" smtClean="0"/>
              <a:t>Declining Labor Force:</a:t>
            </a:r>
            <a:r>
              <a:rPr lang="en-US" sz="1200" dirty="0" smtClean="0"/>
              <a:t>  The rural unemployment rate has declined in line with national trends, but these declines are due more to a decline in the labor force participation rate than to an increase in the number of people employed.  Employment losses persisted in many rural areas, including much of the South, Appalachia, Northwest, and Mountain West.  </a:t>
            </a:r>
          </a:p>
          <a:p>
            <a:pPr lvl="0"/>
            <a:r>
              <a:rPr lang="en-US" sz="1200" b="1" i="1" dirty="0" smtClean="0"/>
              <a:t>Aging Population:</a:t>
            </a:r>
            <a:r>
              <a:rPr lang="en-US" sz="1200" dirty="0" smtClean="0"/>
              <a:t>  On average, rural populations are older than populations in other parts of the country.  Older adults who live in rural areas have the same concerns as other rural residents.  However, they may face additional challenges such as transportation to medical services, grocery shopping, and other essential services; housing quality and affordability including  paying for repairs, and availability of home and community-based services and long-term care.</a:t>
            </a:r>
          </a:p>
          <a:p>
            <a:pPr lvl="0"/>
            <a:r>
              <a:rPr lang="en-US" sz="1200" b="1" i="1" dirty="0" smtClean="0"/>
              <a:t>College Education:</a:t>
            </a:r>
            <a:r>
              <a:rPr lang="en-US" sz="1200" dirty="0" smtClean="0"/>
              <a:t>  Based on 2008-2012 data, the share of working-age adults with at least a 4-year college degree was 14 percentage points higher in urban areas than in rural areas (32 percent versus 18 percent).  Rural areas had a far greater proportion of working-age adults with a high school diploma but no further education, and a slightly greater proportion with some college experience but less than a 4-year degree.  Many young adults leave rural areas to attend college, and many of these people remain in urban areas after college due to the higher earnings available to them in those areas.</a:t>
            </a:r>
          </a:p>
          <a:p>
            <a:pPr lvl="0"/>
            <a:r>
              <a:rPr lang="en-US" sz="1200" b="1" i="1" dirty="0" smtClean="0"/>
              <a:t>Poverty Levels:</a:t>
            </a:r>
            <a:r>
              <a:rPr lang="en-US" sz="1200" dirty="0" smtClean="0"/>
              <a:t>  About 1 out of every 16 persons in the United States lives in deep poverty, with an income below 50 percent of the Federal poverty line. Poverty and lack of opportunity are especially acute in rural regions and can become entrenched.  The South is still home to much of the Nation’s most severe poverty, but impoverishment has grown across the Midwest, Southwest, and Pacific, as well as in the Northeast, even though Northeastern rates remain relatively low. Deindustrialization contributed to the spread of poverty in the Midwest and the Northeast, while the Southeast made some economic progress, in part by attracting manufacturing jobs. Another factor was rapid growth in Hispanic populations, which tend to be poorer, particularly in California, Nevada, Arizona, Colorado, North Carolina, and Georgia.</a:t>
            </a:r>
          </a:p>
          <a:p>
            <a:pPr lvl="0"/>
            <a:r>
              <a:rPr lang="en-US" sz="1200" b="1" i="1" dirty="0" smtClean="0"/>
              <a:t>Childhood Poverty:</a:t>
            </a:r>
            <a:r>
              <a:rPr lang="en-US" sz="1200" dirty="0" smtClean="0"/>
              <a:t>  More than one third of rural Americans and one in four rural American children live in poverty.  The highest rates of deep poverty among children are in rural areas of the Southwest and the North Central Midwest, on Native American lands, and in historically poor regions of the rural Southeast, while the lowest rates are in the Northeast. Research suggests that the more time a child spends in poverty or living in a high poverty area, particularly those with concentrations of racial and ethnic minorities, the greater the chance of being poor as an adult.</a:t>
            </a:r>
          </a:p>
          <a:p>
            <a:pPr lvl="0"/>
            <a:endParaRPr lang="en-US" sz="1200" dirty="0" smtClean="0"/>
          </a:p>
          <a:p>
            <a:pPr lvl="0"/>
            <a:endParaRPr lang="en-US" sz="1200" dirty="0" smtClean="0"/>
          </a:p>
          <a:p>
            <a:endParaRPr lang="en-US" dirty="0"/>
          </a:p>
        </p:txBody>
      </p:sp>
      <p:sp>
        <p:nvSpPr>
          <p:cNvPr id="4" name="Slide Number Placeholder 3"/>
          <p:cNvSpPr>
            <a:spLocks noGrp="1"/>
          </p:cNvSpPr>
          <p:nvPr>
            <p:ph type="sldNum" sz="quarter" idx="10"/>
          </p:nvPr>
        </p:nvSpPr>
        <p:spPr/>
        <p:txBody>
          <a:bodyPr/>
          <a:lstStyle/>
          <a:p>
            <a:fld id="{886F58A6-20AA-446D-B98E-144045BB4C3D}" type="slidenum">
              <a:rPr lang="en-US" smtClean="0"/>
              <a:t>7</a:t>
            </a:fld>
            <a:endParaRPr lang="en-US"/>
          </a:p>
        </p:txBody>
      </p:sp>
    </p:spTree>
    <p:extLst>
      <p:ext uri="{BB962C8B-B14F-4D97-AF65-F5344CB8AC3E}">
        <p14:creationId xmlns:p14="http://schemas.microsoft.com/office/powerpoint/2010/main" val="1420760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7737"/>
          </a:xfrm>
        </p:spPr>
      </p:sp>
      <p:sp>
        <p:nvSpPr>
          <p:cNvPr id="3" name="Notes Placeholder 2"/>
          <p:cNvSpPr>
            <a:spLocks noGrp="1"/>
          </p:cNvSpPr>
          <p:nvPr>
            <p:ph type="body" idx="1"/>
          </p:nvPr>
        </p:nvSpPr>
        <p:spPr/>
        <p:txBody>
          <a:bodyPr/>
          <a:lstStyle/>
          <a:p>
            <a:r>
              <a:rPr lang="en-US" dirty="0" smtClean="0">
                <a:effectLst/>
              </a:rPr>
              <a:t>The number of people living in nonmetropolitan (</a:t>
            </a:r>
            <a:r>
              <a:rPr lang="en-US" dirty="0" err="1" smtClean="0">
                <a:effectLst/>
              </a:rPr>
              <a:t>nonmetro</a:t>
            </a:r>
            <a:r>
              <a:rPr lang="en-US" dirty="0" smtClean="0">
                <a:effectLst/>
              </a:rPr>
              <a:t>) counties stood at 46.2 million in 2014, representing nearly 15 percent of U.S. residents spread across 72 percent of the Nation's land area. </a:t>
            </a:r>
            <a:r>
              <a:rPr lang="en-US" dirty="0" err="1" smtClean="0">
                <a:effectLst/>
              </a:rPr>
              <a:t>Nonmetro</a:t>
            </a:r>
            <a:r>
              <a:rPr lang="en-US" dirty="0" smtClean="0">
                <a:effectLst/>
              </a:rPr>
              <a:t> areas lost population between July 2013 and 2014, continuing a 4-year trend. While hundreds of individual </a:t>
            </a:r>
            <a:r>
              <a:rPr lang="en-US" dirty="0" err="1" smtClean="0">
                <a:effectLst/>
              </a:rPr>
              <a:t>nonmetro</a:t>
            </a:r>
            <a:r>
              <a:rPr lang="en-US" dirty="0" smtClean="0">
                <a:effectLst/>
              </a:rPr>
              <a:t> counties have lost population over the years, this is the first recorded period of overall population decline. The recent economic recession, increased global competition, and technological changes led to widespread job losses in rural manufacturing and have contributed to the </a:t>
            </a:r>
            <a:r>
              <a:rPr lang="en-US" dirty="0" err="1" smtClean="0">
                <a:effectLst/>
              </a:rPr>
              <a:t>nonmetro</a:t>
            </a:r>
            <a:r>
              <a:rPr lang="en-US" dirty="0" smtClean="0">
                <a:effectLst/>
              </a:rPr>
              <a:t> population decline since 2010. Also, suburban expansion and migration to scenic retirement/recreation destinations have weakened since 2010.</a:t>
            </a:r>
          </a:p>
          <a:p>
            <a:r>
              <a:rPr lang="en-US" dirty="0" smtClean="0">
                <a:effectLst/>
              </a:rPr>
              <a:t>In the past, population loss was concentrated in the Great Plains and extended into Corn Belt areas of Midwestern States. Population loss also historically occurred in areas of relatively high poverty in the southern Coastal Plains and in Appalachia. New geographic patterns since 2010 extend population loss throughout the eastern half of the United States, especially in manufacturing-dependent regions such as along the North Carolina-Virginia border and southern Ohio. The housing mortgage crisis slowed suburban and exurban development in </a:t>
            </a:r>
            <a:r>
              <a:rPr lang="en-US" dirty="0" err="1" smtClean="0">
                <a:effectLst/>
              </a:rPr>
              <a:t>nonmetro</a:t>
            </a:r>
            <a:r>
              <a:rPr lang="en-US" dirty="0" smtClean="0">
                <a:effectLst/>
              </a:rPr>
              <a:t> counties near metro areas, considerably reducing the number of adjacent </a:t>
            </a:r>
            <a:r>
              <a:rPr lang="en-US" dirty="0" err="1" smtClean="0">
                <a:effectLst/>
              </a:rPr>
              <a:t>nonmetro</a:t>
            </a:r>
            <a:r>
              <a:rPr lang="en-US" dirty="0" smtClean="0">
                <a:effectLst/>
              </a:rPr>
              <a:t> counties experiencing population growth.</a:t>
            </a:r>
          </a:p>
          <a:p>
            <a:r>
              <a:rPr lang="en-US" dirty="0" smtClean="0">
                <a:effectLst/>
              </a:rPr>
              <a:t>Not all </a:t>
            </a:r>
            <a:r>
              <a:rPr lang="en-US" dirty="0" err="1" smtClean="0">
                <a:effectLst/>
              </a:rPr>
              <a:t>nonmetro</a:t>
            </a:r>
            <a:r>
              <a:rPr lang="en-US" dirty="0" smtClean="0">
                <a:effectLst/>
              </a:rPr>
              <a:t> counties have lost population since 2010. Approximately 700 </a:t>
            </a:r>
            <a:r>
              <a:rPr lang="en-US" dirty="0" err="1" smtClean="0">
                <a:effectLst/>
              </a:rPr>
              <a:t>nonmetro</a:t>
            </a:r>
            <a:r>
              <a:rPr lang="en-US" dirty="0" smtClean="0">
                <a:effectLst/>
              </a:rPr>
              <a:t> counties had population increases, together adding over 400,000 residents. New growth patterns have emerged in post-recession years. Population growth continued in most areas of the Mountain West but slowed considerably for the first time in decades. Numerous recreation-dependent counties in Oregon, Idaho, Nevada, and elsewhere switched from relatively rapid growth before the housing mortgage crisis to decline during 2010-14. At the same time, large sections of the northern Great Plains started gaining population after decades of persistent population decline, due largely to in-migration of workers during the shale oil and gas production boom. Other </a:t>
            </a:r>
            <a:r>
              <a:rPr lang="en-US" dirty="0" err="1" smtClean="0">
                <a:effectLst/>
              </a:rPr>
              <a:t>nonmetro</a:t>
            </a:r>
            <a:r>
              <a:rPr lang="en-US" dirty="0" smtClean="0">
                <a:effectLst/>
              </a:rPr>
              <a:t> regions, such as southeastern New Mexico and parts of eastern Texas, also experienced population gains from energy-related job growth.</a:t>
            </a:r>
          </a:p>
          <a:p>
            <a:endParaRPr lang="en-US" dirty="0" smtClean="0">
              <a:effectLst/>
            </a:endParaRPr>
          </a:p>
          <a:p>
            <a:r>
              <a:rPr lang="en-US" dirty="0" smtClean="0"/>
              <a:t>America’s Federal lands are precious national assets that are an important source of employment in rural areas through their support of the tourism industry.  These lands -- wildlife refuges, national parks, national forests, and Bureau of Land Management lands -- are located disproportionately in rural areas.  Recently, there have been more than 620 million annual visits to these lands, including over 310 million to national parks and wildlife refuges.  The Department of the Interior estimates that its lands support over 320,000 jobs in tourism and recreation (Department of the Interior 2009).  Recent studies estimate that the National Park Service alone annually contributes $6.3 billion in labor income and $9 billion in value added (</a:t>
            </a:r>
            <a:r>
              <a:rPr lang="en-US" dirty="0" err="1" smtClean="0"/>
              <a:t>Stynes</a:t>
            </a:r>
            <a:r>
              <a:rPr lang="en-US" dirty="0" smtClean="0"/>
              <a:t> 2009), the wildlife refuges provide an estimated $1.7 billion in sales and $542.8 million in employment income (Carver and Caudill 2007), and recreational visits to the National Forests contribute $11.2 billion to GDP (Department of Agriculture 2010a). </a:t>
            </a:r>
          </a:p>
          <a:p>
            <a:r>
              <a:rPr lang="en-US" dirty="0" smtClean="0"/>
              <a:t>America’s Federal lands support a wide variety of activities.  Every year, about 7 million anglers visit national wildlife refuges, as do 2 million hunters and many millions of birders (Carver and Caudill 2007).  Of those surveyed on their national forest recreation visits, the primary activities were hiking or walking, downhill skiing, viewing natural features, hunting, and fishing.  Additionally, about 40 percent listed viewing wildlife as an activity in which they participated.  Recreation and tourism on Federal lands is a growth industry, with the potential to increasingly benefit rural America.  For example, the Department of Agriculture estimates that the number of visitors has increased at national forests from 134 million in 1964 to 206 million in 2007 (Department of Agriculture 2008, 2010b).  Likewise, the number of recreation visits to the national parks has increased from 205 million in 1979 to 275 million in 2008.</a:t>
            </a:r>
          </a:p>
          <a:p>
            <a:r>
              <a:rPr lang="en-US" dirty="0" smtClean="0"/>
              <a:t>Unfortunately, two problems -- deferred maintenance and damaged ecosystems -- prevent America’s Federal lands from reaching their full economic potential.  In 2009, the Fish and Wildlife Service, Bureau of Land Management, National Parks Service, and Forest Service had a combined deferred maintenance project backlog of between $16 and $22 billion.  The Forest Service estimates that 37 percent of its administrative facilities need major repairs or renovations (Department of Agriculture 2009).  The failure to do needed maintenance leads to eroded roads, closed-off trails, and hazardous dilapidated buildings, and reduces the safety and accessibility of America’s Federal lands.  In turn, this makes them less attractive tourist destinations. </a:t>
            </a:r>
          </a:p>
          <a:p>
            <a:r>
              <a:rPr lang="en-US" dirty="0" smtClean="0"/>
              <a:t>Similarly, a legacy of damaged ecosystems has decreased the attractiveness of many Federal lands.  Aside from the reduction in ecosystem services that these lands provide to the whole country, the harms to recreation and tourism take many forms.  Whether through decreasing bird biodiversity that attracts birders, fish abundance that attracts recreational fishermen, the population of native species prized by amateur naturalists, or the quality and quantity of water available for water recreation, ecosystem degradation is harmful to tourism on Federal lands.  For example, the Forest Service estimates that 25 million acres of its lands are at future risk from insects and diseases (Department of Agriculture 2009).  Furthermore, a legacy of counterproductive fire suppression has led to an excessive build-up of combustible material on Federal lands, leading to more extreme wildfires which -- aside from endangering surrounding communities -- harm ecosystems and site facilities, keeping away visitors.</a:t>
            </a: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5EC020A-D148-4335-B811-4866BA487E9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622708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7737"/>
          </a:xfrm>
        </p:spPr>
      </p:sp>
      <p:sp>
        <p:nvSpPr>
          <p:cNvPr id="3" name="Notes Placeholder 2"/>
          <p:cNvSpPr>
            <a:spLocks noGrp="1"/>
          </p:cNvSpPr>
          <p:nvPr>
            <p:ph type="body" idx="1"/>
          </p:nvPr>
        </p:nvSpPr>
        <p:spPr/>
        <p:txBody>
          <a:bodyPr/>
          <a:lstStyle/>
          <a:p>
            <a:r>
              <a:rPr lang="en-US" dirty="0" smtClean="0">
                <a:effectLst/>
              </a:rPr>
              <a:t>Rural Oregon counties boast </a:t>
            </a:r>
            <a:r>
              <a:rPr lang="en-US" dirty="0" smtClean="0">
                <a:effectLst/>
                <a:hlinkClick r:id="rId3"/>
              </a:rPr>
              <a:t>a sizable number of working-age households</a:t>
            </a:r>
            <a:r>
              <a:rPr lang="en-US" dirty="0" smtClean="0">
                <a:effectLst/>
              </a:rPr>
              <a:t> for now, but birth and death statistics show that could drastically change in the future, state economist Mark McMullen said at the </a:t>
            </a:r>
            <a:r>
              <a:rPr lang="en-US" dirty="0" smtClean="0">
                <a:effectLst/>
                <a:hlinkClick r:id="rId4"/>
              </a:rPr>
              <a:t>Human Services Coalition of Oregon</a:t>
            </a:r>
            <a:r>
              <a:rPr lang="en-US" dirty="0" smtClean="0">
                <a:effectLst/>
              </a:rPr>
              <a:t>'s annual meeting Wednesday.</a:t>
            </a:r>
          </a:p>
          <a:p>
            <a:r>
              <a:rPr lang="en-US" dirty="0" smtClean="0">
                <a:effectLst/>
              </a:rPr>
              <a:t>Deaths outnumbered births in 13 of Oregon's 36 counties in 2010. All 13 of those counties were rural, with Curry, Grant and Lake counties having the lowest ratios of births to deaths, data from the </a:t>
            </a:r>
            <a:r>
              <a:rPr lang="en-US" dirty="0" smtClean="0">
                <a:effectLst/>
                <a:hlinkClick r:id="rId5"/>
              </a:rPr>
              <a:t>Office of Economic Analysis</a:t>
            </a:r>
            <a:r>
              <a:rPr lang="en-US" dirty="0" smtClean="0">
                <a:effectLst/>
              </a:rPr>
              <a:t> indicated.</a:t>
            </a:r>
          </a:p>
          <a:p>
            <a:endParaRPr lang="en-US" dirty="0" smtClean="0"/>
          </a:p>
          <a:p>
            <a:endParaRPr lang="en-US" dirty="0" smtClean="0"/>
          </a:p>
          <a:p>
            <a:r>
              <a:rPr lang="en-US" b="1" dirty="0">
                <a:latin typeface="+mn-lt"/>
              </a:rPr>
              <a:t>In Rural Communities, Elderly Populations Rely on Other Seniors to Act as Caregivers</a:t>
            </a:r>
          </a:p>
          <a:p>
            <a:endParaRPr lang="en-US" b="1" dirty="0">
              <a:latin typeface="+mn-lt"/>
            </a:endParaRPr>
          </a:p>
          <a:p>
            <a:r>
              <a:rPr lang="en-US" dirty="0">
                <a:latin typeface="+mn-lt"/>
              </a:rPr>
              <a:t>Historically, young adults have moved away from rural communities to get jobs, for education, or to join the military. With fewer young adults remaining or returning  and having children, population aging results in natural decrease, a trend that is increasing rapidly in nonmetropolitan counties. </a:t>
            </a:r>
            <a:endParaRPr lang="en-US" dirty="0"/>
          </a:p>
        </p:txBody>
      </p:sp>
      <p:sp>
        <p:nvSpPr>
          <p:cNvPr id="4" name="Slide Number Placeholder 3"/>
          <p:cNvSpPr>
            <a:spLocks noGrp="1"/>
          </p:cNvSpPr>
          <p:nvPr>
            <p:ph type="sldNum" sz="quarter" idx="10"/>
          </p:nvPr>
        </p:nvSpPr>
        <p:spPr/>
        <p:txBody>
          <a:bodyPr/>
          <a:lstStyle/>
          <a:p>
            <a:fld id="{85EC020A-D148-4335-B811-4866BA487E9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80420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7737"/>
          </a:xfrm>
        </p:spPr>
      </p:sp>
      <p:sp>
        <p:nvSpPr>
          <p:cNvPr id="3" name="Notes Placeholder 2"/>
          <p:cNvSpPr>
            <a:spLocks noGrp="1"/>
          </p:cNvSpPr>
          <p:nvPr>
            <p:ph type="body" idx="1"/>
          </p:nvPr>
        </p:nvSpPr>
        <p:spPr/>
        <p:txBody>
          <a:bodyPr/>
          <a:lstStyle/>
          <a:p>
            <a:r>
              <a:rPr lang="en-US" dirty="0" smtClean="0"/>
              <a:t>In 2008, disability insurance enrollment as a share of the working-age population was 6.5 percent in high-density rural areas and 5.7 percent in low-density rural areas, compared with 3.9 percent in urban areas.</a:t>
            </a:r>
            <a:r>
              <a:rPr lang="en-US" baseline="30000" dirty="0" smtClean="0">
                <a:hlinkClick r:id="rId3" action="ppaction://hlinkfile"/>
              </a:rPr>
              <a:t>10</a:t>
            </a:r>
            <a:r>
              <a:rPr lang="en-US" dirty="0" smtClean="0">
                <a:hlinkClick r:id="rId3" action="ppaction://hlinkfile"/>
              </a:rPr>
              <a:t> </a:t>
            </a:r>
            <a:r>
              <a:rPr lang="en-US" dirty="0" smtClean="0"/>
              <a:t> Thus, the average rural resident was much more likely to be enrolled in SSDI than his or her urban counterpart. Because individuals enrolled in SSDI are unlikely to exit from the program, these disparities are also likely to impact future labor force capacity.</a:t>
            </a:r>
            <a:r>
              <a:rPr lang="en-US" baseline="30000" dirty="0" smtClean="0">
                <a:hlinkClick r:id="rId4" action="ppaction://hlinkfile"/>
              </a:rPr>
              <a:t>11</a:t>
            </a:r>
            <a:endParaRPr lang="en-US" dirty="0"/>
          </a:p>
        </p:txBody>
      </p:sp>
      <p:sp>
        <p:nvSpPr>
          <p:cNvPr id="4" name="Slide Number Placeholder 3"/>
          <p:cNvSpPr>
            <a:spLocks noGrp="1"/>
          </p:cNvSpPr>
          <p:nvPr>
            <p:ph type="sldNum" sz="quarter" idx="10"/>
          </p:nvPr>
        </p:nvSpPr>
        <p:spPr/>
        <p:txBody>
          <a:bodyPr/>
          <a:lstStyle/>
          <a:p>
            <a:fld id="{85EC020A-D148-4335-B811-4866BA487E9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0904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6F58A6-20AA-446D-B98E-144045BB4C3D}" type="slidenum">
              <a:rPr lang="en-US" smtClean="0"/>
              <a:t>17</a:t>
            </a:fld>
            <a:endParaRPr lang="en-US"/>
          </a:p>
        </p:txBody>
      </p:sp>
    </p:spTree>
    <p:extLst>
      <p:ext uri="{BB962C8B-B14F-4D97-AF65-F5344CB8AC3E}">
        <p14:creationId xmlns:p14="http://schemas.microsoft.com/office/powerpoint/2010/main" val="258734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8090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C91B51-25EE-0147-9293-37E16A70024E}" type="datetime1">
              <a:rPr lang="en-US" smtClean="0">
                <a:solidFill>
                  <a:prstClr val="black">
                    <a:tint val="75000"/>
                  </a:prstClr>
                </a:solidFill>
              </a:rPr>
              <a:pPr/>
              <a:t>4/27/2016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847EE6-F7C9-3041-A28D-502F5689C8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653175"/>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E7E69C-4D79-BB49-9350-1FEE210EB4F7}" type="datetime1">
              <a:rPr lang="en-US" smtClean="0">
                <a:solidFill>
                  <a:prstClr val="black">
                    <a:tint val="75000"/>
                  </a:prstClr>
                </a:solidFill>
              </a:rPr>
              <a:pPr/>
              <a:t>4/27/2016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847EE6-F7C9-3041-A28D-502F5689C8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13212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E7E69C-4D79-BB49-9350-1FEE210EB4F7}" type="datetime1">
              <a:rPr lang="en-US" smtClean="0">
                <a:solidFill>
                  <a:prstClr val="black">
                    <a:tint val="75000"/>
                  </a:prstClr>
                </a:solidFill>
              </a:rPr>
              <a:pPr/>
              <a:t>4/27/2016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847EE6-F7C9-3041-A28D-502F5689C8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64396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Content and Tagl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2625"/>
            <a:ext cx="10826496" cy="369332"/>
          </a:xfrm>
          <a:noFill/>
        </p:spPr>
        <p:txBody>
          <a:bodyPr vert="horz" wrap="square" lIns="0" tIns="0" rIns="0" bIns="0" rtlCol="0" anchor="t">
            <a:spAutoFit/>
          </a:bodyPr>
          <a:lstStyle>
            <a:lvl1pPr>
              <a:defRPr lang="en-US" dirty="0"/>
            </a:lvl1pPr>
          </a:lstStyle>
          <a:p>
            <a:pPr lvl="0"/>
            <a:r>
              <a:rPr lang="en-US" dirty="0" smtClean="0"/>
              <a:t>Click to Edit Master Title Style</a:t>
            </a:r>
            <a:endParaRPr lang="en-US" dirty="0"/>
          </a:p>
        </p:txBody>
      </p:sp>
      <p:sp>
        <p:nvSpPr>
          <p:cNvPr id="4" name="Content Placeholder 3"/>
          <p:cNvSpPr>
            <a:spLocks noGrp="1"/>
          </p:cNvSpPr>
          <p:nvPr>
            <p:ph sz="half" idx="2"/>
          </p:nvPr>
        </p:nvSpPr>
        <p:spPr>
          <a:xfrm>
            <a:off x="914400" y="1828800"/>
            <a:ext cx="10369296" cy="3429000"/>
          </a:xfrm>
        </p:spPr>
        <p:txBody>
          <a:bodyPr/>
          <a:lstStyle>
            <a:lvl1pPr>
              <a:lnSpc>
                <a:spcPct val="100000"/>
              </a:lnSpc>
              <a:defRPr sz="2000"/>
            </a:lvl1pPr>
            <a:lvl2pPr>
              <a:lnSpc>
                <a:spcPct val="100000"/>
              </a:lnSpc>
              <a:defRPr sz="1800"/>
            </a:lvl2pPr>
            <a:lvl3pPr>
              <a:lnSpc>
                <a:spcPct val="100000"/>
              </a:lnSpc>
              <a:defRPr sz="1600"/>
            </a:lvl3pPr>
            <a:lvl4pPr>
              <a:defRPr sz="1400"/>
            </a:lvl4pPr>
            <a:lvl5pPr>
              <a:lnSpc>
                <a:spcPts val="1800"/>
              </a:lnSpc>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Text Placeholder 6"/>
          <p:cNvSpPr>
            <a:spLocks noGrp="1"/>
          </p:cNvSpPr>
          <p:nvPr>
            <p:ph type="body" sz="quarter" idx="14" hasCustomPrompt="1"/>
          </p:nvPr>
        </p:nvSpPr>
        <p:spPr>
          <a:xfrm>
            <a:off x="687263" y="6177085"/>
            <a:ext cx="10826495" cy="215444"/>
          </a:xfrm>
        </p:spPr>
        <p:txBody>
          <a:bodyPr anchor="b">
            <a:spAutoFit/>
          </a:bodyPr>
          <a:lstStyle>
            <a:lvl1pPr marL="0" marR="0" indent="0" algn="r" defTabSz="457200" rtl="0" eaLnBrk="1" fontAlgn="auto" latinLnBrk="0" hangingPunct="1">
              <a:lnSpc>
                <a:spcPct val="100000"/>
              </a:lnSpc>
              <a:spcBef>
                <a:spcPts val="0"/>
              </a:spcBef>
              <a:spcAft>
                <a:spcPts val="0"/>
              </a:spcAft>
              <a:buClr>
                <a:schemeClr val="tx1">
                  <a:lumMod val="65000"/>
                </a:schemeClr>
              </a:buClr>
              <a:buSzPts val="1100"/>
              <a:buFont typeface="Arial"/>
              <a:buNone/>
              <a:tabLst/>
              <a:defRPr lang="en-US" sz="1400" b="0" i="1" kern="1200" baseline="0" dirty="0" smtClean="0">
                <a:solidFill>
                  <a:schemeClr val="tx2"/>
                </a:solidFill>
                <a:latin typeface="+mn-lt"/>
                <a:ea typeface="+mn-ea"/>
                <a:cs typeface="Arial"/>
              </a:defRPr>
            </a:lvl1pPr>
          </a:lstStyle>
          <a:p>
            <a:pPr lvl="0"/>
            <a:r>
              <a:rPr lang="en-US" dirty="0" smtClean="0"/>
              <a:t>Click to Edit Tagline (optional)</a:t>
            </a:r>
          </a:p>
        </p:txBody>
      </p:sp>
      <p:sp>
        <p:nvSpPr>
          <p:cNvPr id="5" name="Date Placeholder 3"/>
          <p:cNvSpPr>
            <a:spLocks noGrp="1"/>
          </p:cNvSpPr>
          <p:nvPr>
            <p:ph type="dt" sz="half" idx="15"/>
          </p:nvPr>
        </p:nvSpPr>
        <p:spPr>
          <a:xfrm>
            <a:off x="457200" y="6356350"/>
            <a:ext cx="143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4E55AC9-5819-304B-AB8A-EC561A98EE59}" type="datetime1">
              <a:rPr lang="en-US" smtClean="0">
                <a:solidFill>
                  <a:prstClr val="black">
                    <a:tint val="75000"/>
                  </a:prstClr>
                </a:solidFill>
              </a:rPr>
              <a:pPr/>
              <a:t>4/27/2016</a:t>
            </a:fld>
            <a:endParaRPr lang="en-US">
              <a:solidFill>
                <a:prstClr val="black">
                  <a:tint val="75000"/>
                </a:prstClr>
              </a:solidFill>
            </a:endParaRPr>
          </a:p>
        </p:txBody>
      </p:sp>
      <p:sp>
        <p:nvSpPr>
          <p:cNvPr id="6" name="Footer Placeholder 4"/>
          <p:cNvSpPr>
            <a:spLocks noGrp="1"/>
          </p:cNvSpPr>
          <p:nvPr>
            <p:ph type="ftr" sz="quarter" idx="3"/>
          </p:nvPr>
        </p:nvSpPr>
        <p:spPr>
          <a:xfrm>
            <a:off x="6337300" y="6356350"/>
            <a:ext cx="5067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11512296" y="6356350"/>
            <a:ext cx="46380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847EE6-F7C9-3041-A28D-502F5689C8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3444933"/>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bg1">
            <a:lumMod val="85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679E7F8-42D9-4FDB-A78A-588EBA7E0DE7}" type="datetime1">
              <a:rPr lang="en-US" smtClean="0">
                <a:solidFill>
                  <a:prstClr val="black">
                    <a:tint val="75000"/>
                  </a:prstClr>
                </a:solidFill>
              </a:rPr>
              <a:pPr/>
              <a:t>4/27/2016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userDrawn="1"/>
        </p:nvSpPr>
        <p:spPr>
          <a:xfrm rot="10800000">
            <a:off x="-32852" y="0"/>
            <a:ext cx="12243087"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0031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descr="line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32851" y="708283"/>
            <a:ext cx="12228028" cy="953998"/>
          </a:xfrm>
          <a:prstGeom prst="rect">
            <a:avLst/>
          </a:prstGeom>
        </p:spPr>
      </p:pic>
    </p:spTree>
    <p:extLst>
      <p:ext uri="{BB962C8B-B14F-4D97-AF65-F5344CB8AC3E}">
        <p14:creationId xmlns:p14="http://schemas.microsoft.com/office/powerpoint/2010/main" val="3874386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lumMod val="85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8B5DD5-7B1A-4001-AFD1-B4C082CC8D6D}" type="datetime1">
              <a:rPr lang="en-US" smtClean="0">
                <a:solidFill>
                  <a:prstClr val="black">
                    <a:tint val="75000"/>
                  </a:prstClr>
                </a:solidFill>
              </a:rPr>
              <a:pPr/>
              <a:t>4/27/2016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userDrawn="1"/>
        </p:nvSpPr>
        <p:spPr>
          <a:xfrm rot="10800000">
            <a:off x="-32852" y="-8821"/>
            <a:ext cx="12243087"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456F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descr="line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32851" y="708283"/>
            <a:ext cx="12228028" cy="953998"/>
          </a:xfrm>
          <a:prstGeom prst="rect">
            <a:avLst/>
          </a:prstGeom>
        </p:spPr>
      </p:pic>
    </p:spTree>
    <p:extLst>
      <p:ext uri="{BB962C8B-B14F-4D97-AF65-F5344CB8AC3E}">
        <p14:creationId xmlns:p14="http://schemas.microsoft.com/office/powerpoint/2010/main" val="4078148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4182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99" b="0" i="0">
                <a:solidFill>
                  <a:schemeClr val="bg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499" b="0" i="0">
                <a:solidFill>
                  <a:srgbClr val="456F61"/>
                </a:solidFill>
                <a:latin typeface="Calibri Light"/>
                <a:cs typeface="Calibri 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56A0EE7-EB9D-4DAB-9D32-EA3A80FDE91B}" type="datetime1">
              <a:rPr lang="en-US" smtClean="0">
                <a:solidFill>
                  <a:prstClr val="black">
                    <a:tint val="75000"/>
                  </a:prstClr>
                </a:solidFill>
              </a:rPr>
              <a:pPr/>
              <a:t>4/27/2016</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163759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1F8168-1E7F-4B7C-B3D1-ACE68804FB88}" type="datetime1">
              <a:rPr lang="en-US" smtClean="0">
                <a:solidFill>
                  <a:prstClr val="black">
                    <a:tint val="75000"/>
                  </a:prstClr>
                </a:solidFill>
              </a:rPr>
              <a:pPr/>
              <a:t>4/27/2016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prstClr val="black">
                    <a:tint val="75000"/>
                  </a:prstClr>
                </a:solidFill>
              </a:rPr>
              <a:pPr/>
              <a:t>‹#›</a:t>
            </a:fld>
            <a:endParaRPr lang="en-US" dirty="0">
              <a:solidFill>
                <a:prstClr val="black">
                  <a:tint val="75000"/>
                </a:prstClr>
              </a:solidFill>
            </a:endParaRPr>
          </a:p>
        </p:txBody>
      </p:sp>
      <p:sp>
        <p:nvSpPr>
          <p:cNvPr id="7" name="Title 1"/>
          <p:cNvSpPr>
            <a:spLocks noGrp="1"/>
          </p:cNvSpPr>
          <p:nvPr>
            <p:ph type="title"/>
          </p:nvPr>
        </p:nvSpPr>
        <p:spPr>
          <a:xfrm>
            <a:off x="838201"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1" y="1323927"/>
            <a:ext cx="10515600" cy="4853036"/>
          </a:xfrm>
          <a:prstGeom prst="rect">
            <a:avLst/>
          </a:prstGeom>
        </p:spPr>
        <p:txBody>
          <a:bodyPr/>
          <a:lstStyle/>
          <a:p>
            <a:endParaRPr lang="en-US"/>
          </a:p>
        </p:txBody>
      </p:sp>
      <p:sp>
        <p:nvSpPr>
          <p:cNvPr id="13" name="Text Placeholder 1"/>
          <p:cNvSpPr txBox="1">
            <a:spLocks/>
          </p:cNvSpPr>
          <p:nvPr userDrawn="1"/>
        </p:nvSpPr>
        <p:spPr>
          <a:xfrm>
            <a:off x="285950"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ts val="4999"/>
              </a:lnSpc>
              <a:spcAft>
                <a:spcPct val="0"/>
              </a:spcAft>
              <a:buFont typeface="Arial" panose="020B0604020202020204" pitchFamily="34" charset="0"/>
              <a:buNone/>
            </a:pPr>
            <a:endParaRPr lang="en-US" sz="5398" b="1" dirty="0">
              <a:solidFill>
                <a:srgbClr val="002060"/>
              </a:solidFill>
            </a:endParaRPr>
          </a:p>
        </p:txBody>
      </p:sp>
      <p:sp>
        <p:nvSpPr>
          <p:cNvPr id="14" name="Text Placeholder 2"/>
          <p:cNvSpPr txBox="1">
            <a:spLocks/>
          </p:cNvSpPr>
          <p:nvPr userDrawn="1"/>
        </p:nvSpPr>
        <p:spPr>
          <a:xfrm>
            <a:off x="285948" y="6103095"/>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Aft>
                <a:spcPct val="0"/>
              </a:spcAft>
              <a:buFont typeface="Arial" panose="020B0604020202020204" pitchFamily="34" charset="0"/>
              <a:buNone/>
            </a:pPr>
            <a:endParaRPr lang="en-US" sz="3199" b="1" dirty="0">
              <a:solidFill>
                <a:prstClr val="white">
                  <a:lumMod val="65000"/>
                </a:prstClr>
              </a:solidFill>
            </a:endParaRPr>
          </a:p>
        </p:txBody>
      </p:sp>
      <p:sp>
        <p:nvSpPr>
          <p:cNvPr id="19" name="Text Placeholder 3"/>
          <p:cNvSpPr txBox="1">
            <a:spLocks/>
          </p:cNvSpPr>
          <p:nvPr userDrawn="1"/>
        </p:nvSpPr>
        <p:spPr>
          <a:xfrm>
            <a:off x="9734750"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Aft>
                <a:spcPct val="0"/>
              </a:spcAft>
              <a:buFont typeface="Arial" panose="020B0604020202020204" pitchFamily="34" charset="0"/>
              <a:buNone/>
            </a:pPr>
            <a:endParaRPr lang="en-US" sz="2799" i="1" dirty="0">
              <a:solidFill>
                <a:prstClr val="white"/>
              </a:solidFill>
            </a:endParaRPr>
          </a:p>
        </p:txBody>
      </p:sp>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399" b="1"/>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22483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DEFD86-78C4-084A-B0B5-04A7A3431B39}" type="datetime1">
              <a:rPr lang="en-US" smtClean="0">
                <a:solidFill>
                  <a:prstClr val="black">
                    <a:tint val="75000"/>
                  </a:prstClr>
                </a:solidFill>
              </a:rPr>
              <a:pPr/>
              <a:t>4/27/2016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847EE6-F7C9-3041-A28D-502F5689C8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254626"/>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17F20F-8413-1548-BF61-558511100DB7}" type="datetime1">
              <a:rPr lang="en-US" smtClean="0">
                <a:solidFill>
                  <a:prstClr val="black">
                    <a:tint val="75000"/>
                  </a:prstClr>
                </a:solidFill>
              </a:rPr>
              <a:pPr/>
              <a:t>4/27/2016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847EE6-F7C9-3041-A28D-502F5689C8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920068"/>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E7E69C-4D79-BB49-9350-1FEE210EB4F7}" type="datetime1">
              <a:rPr lang="en-US" smtClean="0">
                <a:solidFill>
                  <a:prstClr val="black">
                    <a:tint val="75000"/>
                  </a:prstClr>
                </a:solidFill>
              </a:rPr>
              <a:pPr/>
              <a:t>4/27/2016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847EE6-F7C9-3041-A28D-502F5689C8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95204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E7E69C-4D79-BB49-9350-1FEE210EB4F7}" type="datetime1">
              <a:rPr lang="en-US" smtClean="0">
                <a:solidFill>
                  <a:prstClr val="black">
                    <a:tint val="75000"/>
                  </a:prstClr>
                </a:solidFill>
              </a:rPr>
              <a:pPr/>
              <a:t>4/27/2016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847EE6-F7C9-3041-A28D-502F5689C8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48928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0C21C6-642C-6F4C-B53C-06F3F35CEF14}" type="datetime1">
              <a:rPr lang="en-US" smtClean="0">
                <a:solidFill>
                  <a:prstClr val="black">
                    <a:tint val="75000"/>
                  </a:prstClr>
                </a:solidFill>
              </a:rPr>
              <a:pPr/>
              <a:t>4/27/2016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847EE6-F7C9-3041-A28D-502F5689C8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447602"/>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61994C-B8B3-A740-949B-C8D716F26A7F}" type="datetime1">
              <a:rPr lang="en-US" smtClean="0">
                <a:solidFill>
                  <a:prstClr val="black">
                    <a:tint val="75000"/>
                  </a:prstClr>
                </a:solidFill>
              </a:rPr>
              <a:pPr/>
              <a:t>4/27/2016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847EE6-F7C9-3041-A28D-502F5689C8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4684601"/>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E7E69C-4D79-BB49-9350-1FEE210EB4F7}" type="datetime1">
              <a:rPr lang="en-US" smtClean="0">
                <a:solidFill>
                  <a:prstClr val="black">
                    <a:tint val="75000"/>
                  </a:prstClr>
                </a:solidFill>
              </a:rPr>
              <a:pPr/>
              <a:t>4/27/2016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847EE6-F7C9-3041-A28D-502F5689C8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77468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FA6FB-FDD3-A446-B5AE-30BBE73852D8}" type="datetime1">
              <a:rPr lang="en-US" smtClean="0">
                <a:solidFill>
                  <a:prstClr val="black">
                    <a:tint val="75000"/>
                  </a:prstClr>
                </a:solidFill>
              </a:rPr>
              <a:pPr/>
              <a:t>4/27/2016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847EE6-F7C9-3041-A28D-502F5689C8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075951"/>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CE7E69C-4D79-BB49-9350-1FEE210EB4F7}" type="datetime1">
              <a:rPr lang="en-US" smtClean="0">
                <a:solidFill>
                  <a:prstClr val="black">
                    <a:tint val="75000"/>
                  </a:prstClr>
                </a:solidFill>
              </a:rPr>
              <a:pPr defTabSz="457200"/>
              <a:t>4/27/2016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847EE6-F7C9-3041-A28D-502F5689C8E2}"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761269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fade/>
  </p:transition>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2"/>
            <a:ext cx="10972801"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910AFF4-FF09-4E39-A88B-6D3A545564D3}" type="datetime1">
              <a:rPr lang="en-US" smtClean="0">
                <a:solidFill>
                  <a:prstClr val="black">
                    <a:tint val="75000"/>
                  </a:prstClr>
                </a:solidFill>
                <a:latin typeface="Arial"/>
              </a:rPr>
              <a:pPr defTabSz="457200"/>
              <a:t>4/27/2016</a:t>
            </a:fld>
            <a:endParaRPr lang="en-US" dirty="0">
              <a:solidFill>
                <a:prstClr val="black">
                  <a:tint val="75000"/>
                </a:prstClr>
              </a:solidFill>
              <a:latin typeface="Arial"/>
            </a:endParaRPr>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latin typeface="Arial"/>
            </a:endParaRPr>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637C728-5218-8E41-BD52-95328715D22E}" type="slidenum">
              <a:rPr lang="en-US" smtClean="0">
                <a:solidFill>
                  <a:prstClr val="black">
                    <a:tint val="75000"/>
                  </a:prstClr>
                </a:solidFill>
                <a:latin typeface="Arial"/>
              </a:rPr>
              <a:pPr defTabSz="457200"/>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68605246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rd.usda.gov/programs-services/strategic-economic-and-community-developmen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twinhollowcampground.com/TH_HM_Trail_Rules.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hyperlink" Target="http://www.uwcc.wisc.edu/pdf/Bulletins/bulletin_03_04.pdf" TargetMode="External"/><Relationship Id="rId3" Type="http://schemas.openxmlformats.org/officeDocument/2006/relationships/hyperlink" Target="http://www.mec.ca/AST/ContentPrimary/AboutMEC/AboutOurCoOp.jsp" TargetMode="External"/><Relationship Id="rId7" Type="http://schemas.openxmlformats.org/officeDocument/2006/relationships/hyperlink" Target="http://www.partnersinforestry.com/" TargetMode="External"/><Relationship Id="rId2" Type="http://schemas.openxmlformats.org/officeDocument/2006/relationships/hyperlink" Target="https://www.rei.com/about-rei/business.html" TargetMode="External"/><Relationship Id="rId1" Type="http://schemas.openxmlformats.org/officeDocument/2006/relationships/slideLayout" Target="../slideLayouts/slideLayout2.xml"/><Relationship Id="rId6" Type="http://schemas.openxmlformats.org/officeDocument/2006/relationships/hyperlink" Target="http://www.ccaglobalpartners.com/divisions/the-bike-cooperative" TargetMode="External"/><Relationship Id="rId5" Type="http://schemas.openxmlformats.org/officeDocument/2006/relationships/hyperlink" Target="http://velocitycoop.org/" TargetMode="External"/><Relationship Id="rId4" Type="http://schemas.openxmlformats.org/officeDocument/2006/relationships/hyperlink" Target="http://www.citybikes.coop/"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cal-sailing.org/" TargetMode="External"/><Relationship Id="rId3" Type="http://schemas.openxmlformats.org/officeDocument/2006/relationships/hyperlink" Target="http://www.madriverglen.com/coop/about-the-coop" TargetMode="External"/><Relationship Id="rId7" Type="http://schemas.openxmlformats.org/officeDocument/2006/relationships/hyperlink" Target="https://tpwd.texas.gov/business/licenses/media/PWD%20850%20Hunting%20Lease%20Info.pdf" TargetMode="External"/><Relationship Id="rId2" Type="http://schemas.openxmlformats.org/officeDocument/2006/relationships/hyperlink" Target="http://www.nic.coop/focus-articles/linx.aspx" TargetMode="External"/><Relationship Id="rId1" Type="http://schemas.openxmlformats.org/officeDocument/2006/relationships/slideLayout" Target="../slideLayouts/slideLayout2.xml"/><Relationship Id="rId6" Type="http://schemas.openxmlformats.org/officeDocument/2006/relationships/hyperlink" Target="http://www.ptshipwrights.com/wp/about/" TargetMode="External"/><Relationship Id="rId11" Type="http://schemas.openxmlformats.org/officeDocument/2006/relationships/hyperlink" Target="http://cortezparkflorida.com/" TargetMode="External"/><Relationship Id="rId5" Type="http://schemas.openxmlformats.org/officeDocument/2006/relationships/hyperlink" Target="http://www.wisconsinwineryco-op.com/index.asp" TargetMode="External"/><Relationship Id="rId10" Type="http://schemas.openxmlformats.org/officeDocument/2006/relationships/hyperlink" Target="http://www.bestguide-retirementcommunities.com/manufacturedhomesinflorida.html" TargetMode="External"/><Relationship Id="rId4" Type="http://schemas.openxmlformats.org/officeDocument/2006/relationships/hyperlink" Target="http://www.familywineriesdrycreek.com/what-we-do/" TargetMode="External"/><Relationship Id="rId9" Type="http://schemas.openxmlformats.org/officeDocument/2006/relationships/hyperlink" Target="https://mesaba.wordpress.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rd.usda.gov/browse-state"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057400" y="3819525"/>
            <a:ext cx="9829800" cy="3038475"/>
          </a:xfrm>
        </p:spPr>
        <p:txBody>
          <a:bodyPr anchor="t" anchorCtr="0">
            <a:noAutofit/>
          </a:bodyPr>
          <a:lstStyle/>
          <a:p>
            <a:pPr algn="r"/>
            <a:r>
              <a:rPr lang="en-US" sz="4000" b="1" dirty="0" smtClean="0">
                <a:solidFill>
                  <a:schemeClr val="bg1"/>
                </a:solidFill>
                <a:latin typeface="Cambria" panose="02040503050406030204" pitchFamily="18" charset="0"/>
                <a:ea typeface="Calibri" charset="0"/>
                <a:cs typeface="Calibri" charset="0"/>
              </a:rPr>
              <a:t>Recreational Economy</a:t>
            </a:r>
            <a:br>
              <a:rPr lang="en-US" sz="4000" b="1" dirty="0" smtClean="0">
                <a:solidFill>
                  <a:schemeClr val="bg1"/>
                </a:solidFill>
                <a:latin typeface="Cambria" panose="02040503050406030204" pitchFamily="18" charset="0"/>
                <a:ea typeface="Calibri" charset="0"/>
                <a:cs typeface="Calibri" charset="0"/>
              </a:rPr>
            </a:br>
            <a:r>
              <a:rPr lang="en-US" sz="4000" b="1" dirty="0" smtClean="0">
                <a:solidFill>
                  <a:schemeClr val="bg1"/>
                </a:solidFill>
                <a:latin typeface="Cambria" panose="02040503050406030204" pitchFamily="18" charset="0"/>
                <a:ea typeface="Calibri" charset="0"/>
                <a:cs typeface="Calibri" charset="0"/>
              </a:rPr>
              <a:t/>
            </a:r>
            <a:br>
              <a:rPr lang="en-US" sz="4000" b="1" dirty="0" smtClean="0">
                <a:solidFill>
                  <a:schemeClr val="bg1"/>
                </a:solidFill>
                <a:latin typeface="Cambria" panose="02040503050406030204" pitchFamily="18" charset="0"/>
                <a:ea typeface="Calibri" charset="0"/>
                <a:cs typeface="Calibri" charset="0"/>
              </a:rPr>
            </a:br>
            <a:r>
              <a:rPr lang="en-US" sz="1800" dirty="0" smtClean="0">
                <a:solidFill>
                  <a:schemeClr val="bg1">
                    <a:lumMod val="95000"/>
                  </a:schemeClr>
                </a:solidFill>
                <a:effectLst>
                  <a:outerShdw blurRad="38100" dist="38100" dir="2700000" algn="tl">
                    <a:srgbClr val="000000">
                      <a:alpha val="43137"/>
                    </a:srgbClr>
                  </a:outerShdw>
                </a:effectLst>
                <a:latin typeface="Cambria" panose="02040503050406030204" pitchFamily="18" charset="0"/>
                <a:ea typeface="Calibri" charset="0"/>
                <a:cs typeface="Calibri" charset="0"/>
              </a:rPr>
              <a:t>Claudette Fernandez</a:t>
            </a:r>
            <a:r>
              <a:rPr lang="en-US" sz="1800" dirty="0">
                <a:solidFill>
                  <a:schemeClr val="bg1">
                    <a:lumMod val="95000"/>
                  </a:schemeClr>
                </a:solidFill>
                <a:effectLst>
                  <a:outerShdw blurRad="38100" dist="38100" dir="2700000" algn="tl">
                    <a:srgbClr val="000000">
                      <a:alpha val="43137"/>
                    </a:srgbClr>
                  </a:outerShdw>
                </a:effectLst>
                <a:latin typeface="Cambria" panose="02040503050406030204" pitchFamily="18" charset="0"/>
                <a:ea typeface="Calibri" charset="0"/>
                <a:cs typeface="Calibri" charset="0"/>
              </a:rPr>
              <a:t/>
            </a:r>
            <a:br>
              <a:rPr lang="en-US" sz="1800" dirty="0">
                <a:solidFill>
                  <a:schemeClr val="bg1">
                    <a:lumMod val="95000"/>
                  </a:schemeClr>
                </a:solidFill>
                <a:effectLst>
                  <a:outerShdw blurRad="38100" dist="38100" dir="2700000" algn="tl">
                    <a:srgbClr val="000000">
                      <a:alpha val="43137"/>
                    </a:srgbClr>
                  </a:outerShdw>
                </a:effectLst>
                <a:latin typeface="Cambria" panose="02040503050406030204" pitchFamily="18" charset="0"/>
                <a:ea typeface="Calibri" charset="0"/>
                <a:cs typeface="Calibri" charset="0"/>
              </a:rPr>
            </a:br>
            <a:r>
              <a:rPr lang="en-US" sz="1800" dirty="0" smtClean="0">
                <a:solidFill>
                  <a:schemeClr val="bg1">
                    <a:lumMod val="95000"/>
                  </a:schemeClr>
                </a:solidFill>
                <a:effectLst>
                  <a:outerShdw blurRad="38100" dist="38100" dir="2700000" algn="tl">
                    <a:srgbClr val="000000">
                      <a:alpha val="43137"/>
                    </a:srgbClr>
                  </a:outerShdw>
                </a:effectLst>
                <a:latin typeface="Cambria" panose="02040503050406030204" pitchFamily="18" charset="0"/>
                <a:ea typeface="Calibri" charset="0"/>
                <a:cs typeface="Calibri" charset="0"/>
              </a:rPr>
              <a:t>Rural Business-Cooperative Service</a:t>
            </a:r>
            <a:br>
              <a:rPr lang="en-US" sz="1800" dirty="0" smtClean="0">
                <a:solidFill>
                  <a:schemeClr val="bg1">
                    <a:lumMod val="95000"/>
                  </a:schemeClr>
                </a:solidFill>
                <a:effectLst>
                  <a:outerShdw blurRad="38100" dist="38100" dir="2700000" algn="tl">
                    <a:srgbClr val="000000">
                      <a:alpha val="43137"/>
                    </a:srgbClr>
                  </a:outerShdw>
                </a:effectLst>
                <a:latin typeface="Cambria" panose="02040503050406030204" pitchFamily="18" charset="0"/>
                <a:ea typeface="Calibri" charset="0"/>
                <a:cs typeface="Calibri" charset="0"/>
              </a:rPr>
            </a:br>
            <a:r>
              <a:rPr lang="en-US" sz="1800" dirty="0" smtClean="0">
                <a:solidFill>
                  <a:schemeClr val="bg1">
                    <a:lumMod val="95000"/>
                  </a:schemeClr>
                </a:solidFill>
                <a:effectLst>
                  <a:outerShdw blurRad="38100" dist="38100" dir="2700000" algn="tl">
                    <a:srgbClr val="000000">
                      <a:alpha val="43137"/>
                    </a:srgbClr>
                  </a:outerShdw>
                </a:effectLst>
                <a:latin typeface="Cambria" panose="02040503050406030204" pitchFamily="18" charset="0"/>
                <a:ea typeface="Calibri" charset="0"/>
                <a:cs typeface="Calibri" charset="0"/>
              </a:rPr>
              <a:t>USDA Rural Development</a:t>
            </a:r>
            <a:br>
              <a:rPr lang="en-US" sz="1800" dirty="0" smtClean="0">
                <a:solidFill>
                  <a:schemeClr val="bg1">
                    <a:lumMod val="95000"/>
                  </a:schemeClr>
                </a:solidFill>
                <a:effectLst>
                  <a:outerShdw blurRad="38100" dist="38100" dir="2700000" algn="tl">
                    <a:srgbClr val="000000">
                      <a:alpha val="43137"/>
                    </a:srgbClr>
                  </a:outerShdw>
                </a:effectLst>
                <a:latin typeface="Cambria" panose="02040503050406030204" pitchFamily="18" charset="0"/>
                <a:ea typeface="Calibri" charset="0"/>
                <a:cs typeface="Calibri" charset="0"/>
              </a:rPr>
            </a:br>
            <a:r>
              <a:rPr lang="en-US" sz="1800" dirty="0" smtClean="0">
                <a:solidFill>
                  <a:schemeClr val="bg1">
                    <a:lumMod val="95000"/>
                  </a:schemeClr>
                </a:solidFill>
                <a:effectLst>
                  <a:outerShdw blurRad="38100" dist="38100" dir="2700000" algn="tl">
                    <a:srgbClr val="000000">
                      <a:alpha val="43137"/>
                    </a:srgbClr>
                  </a:outerShdw>
                </a:effectLst>
                <a:latin typeface="Cambria" panose="02040503050406030204" pitchFamily="18" charset="0"/>
                <a:ea typeface="Calibri" charset="0"/>
                <a:cs typeface="Calibri" charset="0"/>
              </a:rPr>
              <a:t>Claudette.Fernandez@wdc.usda.gov</a:t>
            </a:r>
            <a:br>
              <a:rPr lang="en-US" sz="1800" dirty="0" smtClean="0">
                <a:solidFill>
                  <a:schemeClr val="bg1">
                    <a:lumMod val="95000"/>
                  </a:schemeClr>
                </a:solidFill>
                <a:effectLst>
                  <a:outerShdw blurRad="38100" dist="38100" dir="2700000" algn="tl">
                    <a:srgbClr val="000000">
                      <a:alpha val="43137"/>
                    </a:srgbClr>
                  </a:outerShdw>
                </a:effectLst>
                <a:latin typeface="Cambria" panose="02040503050406030204" pitchFamily="18" charset="0"/>
                <a:ea typeface="Calibri" charset="0"/>
                <a:cs typeface="Calibri" charset="0"/>
              </a:rPr>
            </a:br>
            <a:r>
              <a:rPr lang="en-US" sz="1800" dirty="0" smtClean="0">
                <a:solidFill>
                  <a:schemeClr val="bg1">
                    <a:lumMod val="95000"/>
                  </a:schemeClr>
                </a:solidFill>
                <a:effectLst>
                  <a:outerShdw blurRad="38100" dist="38100" dir="2700000" algn="tl">
                    <a:srgbClr val="000000">
                      <a:alpha val="43137"/>
                    </a:srgbClr>
                  </a:outerShdw>
                </a:effectLst>
                <a:latin typeface="Cambria" panose="02040503050406030204" pitchFamily="18" charset="0"/>
                <a:ea typeface="Calibri" charset="0"/>
                <a:cs typeface="Calibri" charset="0"/>
              </a:rPr>
              <a:t>Phone:  202-365-5320</a:t>
            </a:r>
            <a:r>
              <a:rPr lang="en-US" sz="3200" b="1" dirty="0" smtClean="0">
                <a:solidFill>
                  <a:schemeClr val="bg1"/>
                </a:solidFill>
                <a:latin typeface="Calibri" charset="0"/>
                <a:ea typeface="Calibri" charset="0"/>
                <a:cs typeface="Calibri" charset="0"/>
              </a:rPr>
              <a:t/>
            </a:r>
            <a:br>
              <a:rPr lang="en-US" sz="3200" b="1" dirty="0" smtClean="0">
                <a:solidFill>
                  <a:schemeClr val="bg1"/>
                </a:solidFill>
                <a:latin typeface="Calibri" charset="0"/>
                <a:ea typeface="Calibri" charset="0"/>
                <a:cs typeface="Calibri" charset="0"/>
              </a:rPr>
            </a:br>
            <a:endParaRPr lang="en-US" sz="1600"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2716611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p:txBody>
          <a:bodyPr/>
          <a:lstStyle/>
          <a:p>
            <a:r>
              <a:rPr lang="en-US" b="1" dirty="0" smtClean="0">
                <a:effectLst>
                  <a:outerShdw blurRad="38100" dist="38100" dir="2700000" algn="tl">
                    <a:srgbClr val="000000">
                      <a:alpha val="43137"/>
                    </a:srgbClr>
                  </a:outerShdw>
                </a:effectLst>
              </a:rPr>
              <a:t>Where are our target communities are?</a:t>
            </a:r>
            <a:endParaRPr lang="en-US" b="1"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07793857"/>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Outmigration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1447800"/>
            <a:ext cx="5210938" cy="4434840"/>
          </a:xfrm>
        </p:spPr>
      </p:pic>
      <p:graphicFrame>
        <p:nvGraphicFramePr>
          <p:cNvPr id="6" name="Diagram 5"/>
          <p:cNvGraphicFramePr/>
          <p:nvPr>
            <p:extLst/>
          </p:nvPr>
        </p:nvGraphicFramePr>
        <p:xfrm>
          <a:off x="7010400" y="838200"/>
          <a:ext cx="3505200"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58954268"/>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Aging Population</a:t>
            </a:r>
            <a:endParaRPr lang="en-US" dirty="0"/>
          </a:p>
        </p:txBody>
      </p:sp>
      <p:pic>
        <p:nvPicPr>
          <p:cNvPr id="6" name="Content Placeholder 5"/>
          <p:cNvPicPr>
            <a:picLocks noGrp="1" noChangeAspect="1"/>
          </p:cNvPicPr>
          <p:nvPr>
            <p:ph idx="1"/>
          </p:nvPr>
        </p:nvPicPr>
        <p:blipFill rotWithShape="1">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t="10154" b="18576"/>
          <a:stretch/>
        </p:blipFill>
        <p:spPr>
          <a:xfrm>
            <a:off x="1295404" y="1676404"/>
            <a:ext cx="9133259" cy="4572953"/>
          </a:xfrm>
        </p:spPr>
      </p:pic>
    </p:spTree>
    <p:extLst>
      <p:ext uri="{BB962C8B-B14F-4D97-AF65-F5344CB8AC3E}">
        <p14:creationId xmlns:p14="http://schemas.microsoft.com/office/powerpoint/2010/main" val="3514882927"/>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Persistent Poverty</a:t>
            </a:r>
            <a:endParaRPr lang="en-US" dirty="0"/>
          </a:p>
        </p:txBody>
      </p:sp>
      <p:pic>
        <p:nvPicPr>
          <p:cNvPr id="12" name="Content Placeholder 11"/>
          <p:cNvPicPr>
            <a:picLocks noGrp="1" noChangeAspect="1"/>
          </p:cNvPicPr>
          <p:nvPr>
            <p:ph idx="1"/>
          </p:nvPr>
        </p:nvPicPr>
        <p:blipFill rotWithShape="1">
          <a:blip r:embed="rId3">
            <a:extLst>
              <a:ext uri="{28A0092B-C50C-407E-A947-70E740481C1C}">
                <a14:useLocalDpi xmlns:a14="http://schemas.microsoft.com/office/drawing/2010/main" val="0"/>
              </a:ext>
            </a:extLst>
          </a:blip>
          <a:srcRect l="1169" r="2337"/>
          <a:stretch/>
        </p:blipFill>
        <p:spPr>
          <a:xfrm>
            <a:off x="1741170" y="1371600"/>
            <a:ext cx="5349240" cy="4434840"/>
          </a:xfrm>
        </p:spPr>
      </p:pic>
      <p:graphicFrame>
        <p:nvGraphicFramePr>
          <p:cNvPr id="13" name="Diagram 12"/>
          <p:cNvGraphicFramePr/>
          <p:nvPr>
            <p:extLst/>
          </p:nvPr>
        </p:nvGraphicFramePr>
        <p:xfrm>
          <a:off x="7239000" y="304800"/>
          <a:ext cx="3276600" cy="632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79957415"/>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25832"/>
            <a:ext cx="12192000" cy="6901641"/>
          </a:xfrm>
          <a:prstGeom prst="rect">
            <a:avLst/>
          </a:prstGeom>
        </p:spPr>
      </p:pic>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What’s Available for Technical Assistance and Financing?</a:t>
            </a:r>
            <a:endParaRPr lang="en-US" b="1"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59450026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8438" y="4191000"/>
            <a:ext cx="4388204" cy="2667000"/>
          </a:xfrm>
          <a:prstGeom prst="rect">
            <a:avLst/>
          </a:prstGeom>
        </p:spPr>
      </p:pic>
      <p:sp>
        <p:nvSpPr>
          <p:cNvPr id="2" name="Title 1"/>
          <p:cNvSpPr>
            <a:spLocks noGrp="1"/>
          </p:cNvSpPr>
          <p:nvPr>
            <p:ph type="title"/>
          </p:nvPr>
        </p:nvSpPr>
        <p:spPr>
          <a:xfrm>
            <a:off x="838200" y="365125"/>
            <a:ext cx="11258550" cy="1325563"/>
          </a:xfrm>
        </p:spPr>
        <p:txBody>
          <a:bodyPr>
            <a:normAutofit/>
          </a:bodyPr>
          <a:lstStyle/>
          <a:p>
            <a:r>
              <a:rPr lang="en-US" dirty="0" smtClean="0"/>
              <a:t>Rural Business &amp; Cooperative </a:t>
            </a:r>
            <a:r>
              <a:rPr lang="en-US" dirty="0" smtClean="0"/>
              <a:t>Service (RBCS)</a:t>
            </a:r>
            <a:endParaRPr lang="en-US" dirty="0"/>
          </a:p>
        </p:txBody>
      </p:sp>
      <p:sp>
        <p:nvSpPr>
          <p:cNvPr id="3" name="Content Placeholder 2"/>
          <p:cNvSpPr>
            <a:spLocks noGrp="1"/>
          </p:cNvSpPr>
          <p:nvPr>
            <p:ph sz="half" idx="1"/>
          </p:nvPr>
        </p:nvSpPr>
        <p:spPr/>
        <p:txBody>
          <a:bodyPr>
            <a:noAutofit/>
          </a:bodyPr>
          <a:lstStyle/>
          <a:p>
            <a:pPr marL="0" indent="0">
              <a:buNone/>
            </a:pPr>
            <a:r>
              <a:rPr lang="en-US" sz="1500" b="1" dirty="0"/>
              <a:t>Business Programs</a:t>
            </a:r>
            <a:endParaRPr lang="en-US" sz="1500" b="1" dirty="0"/>
          </a:p>
          <a:p>
            <a:r>
              <a:rPr lang="en-US" sz="1500" dirty="0"/>
              <a:t>Intermediary </a:t>
            </a:r>
            <a:r>
              <a:rPr lang="en-US" sz="1500" dirty="0"/>
              <a:t>Relending Program</a:t>
            </a:r>
          </a:p>
          <a:p>
            <a:r>
              <a:rPr lang="en-US" sz="1500" dirty="0"/>
              <a:t>Rural Business Development Grants</a:t>
            </a:r>
          </a:p>
          <a:p>
            <a:r>
              <a:rPr lang="en-US" sz="1500" dirty="0"/>
              <a:t>Rural Business Investment Program</a:t>
            </a:r>
          </a:p>
          <a:p>
            <a:r>
              <a:rPr lang="en-US" sz="1500" dirty="0"/>
              <a:t>Rural Economic Development Loan &amp; Grant Program </a:t>
            </a:r>
          </a:p>
          <a:p>
            <a:r>
              <a:rPr lang="en-US" sz="1500" dirty="0"/>
              <a:t>Rural Microentrepreneur Assistance </a:t>
            </a:r>
            <a:r>
              <a:rPr lang="en-US" sz="1500" dirty="0"/>
              <a:t>Program</a:t>
            </a:r>
          </a:p>
          <a:p>
            <a:r>
              <a:rPr lang="en-US" sz="1500" dirty="0"/>
              <a:t>Business &amp; Industry Loan Guarantees</a:t>
            </a:r>
          </a:p>
          <a:p>
            <a:pPr marL="0" indent="0">
              <a:buNone/>
            </a:pPr>
            <a:endParaRPr lang="en-US" sz="1500" dirty="0"/>
          </a:p>
          <a:p>
            <a:pPr marL="0" indent="0">
              <a:buNone/>
            </a:pPr>
            <a:r>
              <a:rPr lang="en-US" sz="1500" b="1" dirty="0"/>
              <a:t>Energy Programs</a:t>
            </a:r>
            <a:endParaRPr lang="en-US" sz="1500" b="1" dirty="0"/>
          </a:p>
          <a:p>
            <a:r>
              <a:rPr lang="en-US" sz="1500" dirty="0"/>
              <a:t>Rural Energy for America Program (REAP)</a:t>
            </a:r>
          </a:p>
          <a:p>
            <a:r>
              <a:rPr lang="en-US" sz="1500" dirty="0"/>
              <a:t>Advanced </a:t>
            </a:r>
            <a:r>
              <a:rPr lang="en-US" sz="1500" dirty="0"/>
              <a:t>Biofuel Payment Program</a:t>
            </a:r>
          </a:p>
          <a:p>
            <a:r>
              <a:rPr lang="en-US" sz="1500" dirty="0"/>
              <a:t>Repowering Assistance Program</a:t>
            </a:r>
          </a:p>
          <a:p>
            <a:r>
              <a:rPr lang="en-US" sz="1500" dirty="0"/>
              <a:t>Rural Energy for America Program (REAP) Energy Audits &amp; Renewable Energy Development Grants</a:t>
            </a:r>
          </a:p>
          <a:p>
            <a:r>
              <a:rPr lang="en-US" sz="1500" dirty="0" err="1"/>
              <a:t>Biorefinery</a:t>
            </a:r>
            <a:r>
              <a:rPr lang="en-US" sz="1500" dirty="0"/>
              <a:t>, Renewable Chemical, and </a:t>
            </a:r>
            <a:r>
              <a:rPr lang="en-US" sz="1500" dirty="0" err="1"/>
              <a:t>Biobased</a:t>
            </a:r>
            <a:r>
              <a:rPr lang="en-US" sz="1500" dirty="0"/>
              <a:t> Product Manufacturing Assistance </a:t>
            </a:r>
            <a:r>
              <a:rPr lang="en-US" sz="1500" dirty="0"/>
              <a:t>Program</a:t>
            </a:r>
            <a:endParaRPr lang="en-US" sz="1500" dirty="0"/>
          </a:p>
        </p:txBody>
      </p:sp>
      <p:sp>
        <p:nvSpPr>
          <p:cNvPr id="4" name="Content Placeholder 3"/>
          <p:cNvSpPr>
            <a:spLocks noGrp="1"/>
          </p:cNvSpPr>
          <p:nvPr>
            <p:ph sz="half" idx="2"/>
          </p:nvPr>
        </p:nvSpPr>
        <p:spPr/>
        <p:txBody>
          <a:bodyPr>
            <a:normAutofit/>
          </a:bodyPr>
          <a:lstStyle/>
          <a:p>
            <a:pPr marL="0" indent="0">
              <a:buNone/>
            </a:pPr>
            <a:r>
              <a:rPr lang="en-US" sz="1500" b="1" dirty="0"/>
              <a:t>Cooperative Programs</a:t>
            </a:r>
          </a:p>
          <a:p>
            <a:r>
              <a:rPr lang="en-US" sz="1500" dirty="0"/>
              <a:t>Socially-Disadvantaged Groups Grants</a:t>
            </a:r>
          </a:p>
          <a:p>
            <a:r>
              <a:rPr lang="en-US" sz="1500" dirty="0"/>
              <a:t>Rural Cooperative Development Grants</a:t>
            </a:r>
          </a:p>
          <a:p>
            <a:r>
              <a:rPr lang="en-US" sz="1500" dirty="0"/>
              <a:t>Delta </a:t>
            </a:r>
            <a:r>
              <a:rPr lang="en-US" sz="1500" dirty="0"/>
              <a:t>Health Care Services Grants</a:t>
            </a:r>
          </a:p>
          <a:p>
            <a:r>
              <a:rPr lang="en-US" sz="1500" dirty="0"/>
              <a:t>Value Added Producer Grants</a:t>
            </a:r>
          </a:p>
          <a:p>
            <a:r>
              <a:rPr lang="en-US" sz="1500" dirty="0"/>
              <a:t>Cooperative </a:t>
            </a:r>
            <a:r>
              <a:rPr lang="en-US" sz="1500" dirty="0"/>
              <a:t>Training and Technical Assistance</a:t>
            </a:r>
          </a:p>
          <a:p>
            <a:r>
              <a:rPr lang="en-US" sz="1500" dirty="0"/>
              <a:t>Stronger Economies </a:t>
            </a:r>
            <a:r>
              <a:rPr lang="en-US" sz="1500" dirty="0"/>
              <a:t>Together Initiative</a:t>
            </a:r>
            <a:endParaRPr lang="en-US" sz="1500" dirty="0"/>
          </a:p>
          <a:p>
            <a:r>
              <a:rPr lang="en-US" sz="1500" dirty="0"/>
              <a:t>Strategic Economic and Community </a:t>
            </a:r>
            <a:r>
              <a:rPr lang="en-US" sz="1500" dirty="0"/>
              <a:t>Development (Farm Bill 6025)</a:t>
            </a:r>
            <a:endParaRPr lang="en-US" sz="1500" dirty="0"/>
          </a:p>
          <a:p>
            <a:r>
              <a:rPr lang="en-US" sz="1500" dirty="0"/>
              <a:t>Promise </a:t>
            </a:r>
            <a:r>
              <a:rPr lang="en-US" sz="1500" dirty="0"/>
              <a:t>Zones</a:t>
            </a:r>
          </a:p>
          <a:p>
            <a:r>
              <a:rPr lang="en-US" sz="1500" dirty="0"/>
              <a:t>Strikeforce</a:t>
            </a:r>
          </a:p>
          <a:p>
            <a:pPr marL="0" indent="0">
              <a:buNone/>
            </a:pPr>
            <a:endParaRPr lang="en-US" sz="1500" dirty="0"/>
          </a:p>
        </p:txBody>
      </p:sp>
    </p:spTree>
    <p:extLst>
      <p:ext uri="{BB962C8B-B14F-4D97-AF65-F5344CB8AC3E}">
        <p14:creationId xmlns:p14="http://schemas.microsoft.com/office/powerpoint/2010/main" val="2428122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Rural Housing Service (RHS)</a:t>
            </a:r>
            <a:endParaRPr lang="en-US" dirty="0"/>
          </a:p>
        </p:txBody>
      </p:sp>
      <p:sp>
        <p:nvSpPr>
          <p:cNvPr id="5" name="Content Placeholder 4"/>
          <p:cNvSpPr>
            <a:spLocks noGrp="1"/>
          </p:cNvSpPr>
          <p:nvPr>
            <p:ph sz="half" idx="1"/>
          </p:nvPr>
        </p:nvSpPr>
        <p:spPr/>
        <p:txBody>
          <a:bodyPr>
            <a:noAutofit/>
          </a:bodyPr>
          <a:lstStyle/>
          <a:p>
            <a:pPr marL="0" indent="0">
              <a:buNone/>
            </a:pPr>
            <a:r>
              <a:rPr lang="en-US" sz="1400" b="1" dirty="0"/>
              <a:t>Multi-Family </a:t>
            </a:r>
            <a:r>
              <a:rPr lang="en-US" sz="1400" b="1" dirty="0"/>
              <a:t>Housing</a:t>
            </a:r>
            <a:endParaRPr lang="en-US" sz="1400" dirty="0"/>
          </a:p>
          <a:p>
            <a:r>
              <a:rPr lang="en-US" sz="1400" dirty="0"/>
              <a:t>Farm Labor Direct Loans &amp; Grants</a:t>
            </a:r>
          </a:p>
          <a:p>
            <a:r>
              <a:rPr lang="en-US" sz="1400" dirty="0"/>
              <a:t>Housing Preservation &amp; Revitalization Demonstration Loans &amp; Grants</a:t>
            </a:r>
          </a:p>
          <a:p>
            <a:r>
              <a:rPr lang="en-US" sz="1400" dirty="0"/>
              <a:t>Housing Preservation Grants</a:t>
            </a:r>
          </a:p>
          <a:p>
            <a:r>
              <a:rPr lang="en-US" sz="1400" dirty="0"/>
              <a:t>Multi-Family Housing Direct Loans</a:t>
            </a:r>
          </a:p>
          <a:p>
            <a:r>
              <a:rPr lang="en-US" sz="1400" dirty="0"/>
              <a:t>Multi-Family Housing Loan Guarantees</a:t>
            </a:r>
          </a:p>
          <a:p>
            <a:r>
              <a:rPr lang="en-US" sz="1400" dirty="0"/>
              <a:t>Multi-Family Housing Rental Assistance</a:t>
            </a:r>
          </a:p>
          <a:p>
            <a:pPr marL="0" indent="0">
              <a:buNone/>
            </a:pPr>
            <a:endParaRPr lang="en-US" sz="1400" b="1" dirty="0"/>
          </a:p>
          <a:p>
            <a:pPr marL="0" indent="0">
              <a:buNone/>
            </a:pPr>
            <a:r>
              <a:rPr lang="en-US" sz="1400" b="1" dirty="0"/>
              <a:t>Single-Family </a:t>
            </a:r>
            <a:r>
              <a:rPr lang="en-US" sz="1400" b="1" dirty="0"/>
              <a:t>Housing</a:t>
            </a:r>
            <a:endParaRPr lang="en-US" sz="1400" dirty="0"/>
          </a:p>
          <a:p>
            <a:r>
              <a:rPr lang="en-US" sz="1400" dirty="0"/>
              <a:t>Mutual Self-Help Housing Technical Assistance Grants</a:t>
            </a:r>
          </a:p>
          <a:p>
            <a:r>
              <a:rPr lang="en-US" sz="1400" dirty="0"/>
              <a:t>Single Family Housing Direct Home Loans</a:t>
            </a:r>
          </a:p>
          <a:p>
            <a:r>
              <a:rPr lang="en-US" sz="1400" dirty="0"/>
              <a:t>Single Family Housing Home Loan Guarantees</a:t>
            </a:r>
          </a:p>
          <a:p>
            <a:r>
              <a:rPr lang="en-US" sz="1400" dirty="0"/>
              <a:t>Single Family Housing Repair Loans &amp; Grants</a:t>
            </a:r>
          </a:p>
          <a:p>
            <a:endParaRPr lang="en-US" sz="1400" dirty="0"/>
          </a:p>
        </p:txBody>
      </p:sp>
      <p:sp>
        <p:nvSpPr>
          <p:cNvPr id="10" name="Content Placeholder 9"/>
          <p:cNvSpPr>
            <a:spLocks noGrp="1"/>
          </p:cNvSpPr>
          <p:nvPr>
            <p:ph sz="half" idx="2"/>
          </p:nvPr>
        </p:nvSpPr>
        <p:spPr/>
        <p:txBody>
          <a:bodyPr>
            <a:normAutofit/>
          </a:bodyPr>
          <a:lstStyle/>
          <a:p>
            <a:pPr marL="0" indent="0">
              <a:buNone/>
            </a:pPr>
            <a:r>
              <a:rPr lang="en-US" sz="1500" b="1" dirty="0"/>
              <a:t>Community Facilities</a:t>
            </a:r>
            <a:endParaRPr lang="en-US" sz="1500" dirty="0"/>
          </a:p>
          <a:p>
            <a:r>
              <a:rPr lang="en-US" sz="1500" dirty="0"/>
              <a:t>Community Facilities Direct Loans &amp; Grants</a:t>
            </a:r>
          </a:p>
          <a:p>
            <a:r>
              <a:rPr lang="en-US" sz="1500" dirty="0"/>
              <a:t>Community Facilities Loan Guarantees</a:t>
            </a:r>
          </a:p>
          <a:p>
            <a:r>
              <a:rPr lang="en-US" sz="1500" dirty="0"/>
              <a:t>Economic Impact Initiative Grants</a:t>
            </a:r>
          </a:p>
          <a:p>
            <a:r>
              <a:rPr lang="en-US" sz="1500" dirty="0"/>
              <a:t>Rural Community Development Initiative Grants</a:t>
            </a:r>
          </a:p>
          <a:p>
            <a:r>
              <a:rPr lang="en-US" sz="1500" dirty="0"/>
              <a:t>Tribal College Initiative Grants</a:t>
            </a:r>
          </a:p>
          <a:p>
            <a:endParaRPr lang="en-US" sz="1500"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3984" y="2819400"/>
            <a:ext cx="3116580" cy="2895600"/>
          </a:xfrm>
          <a:prstGeom prst="rect">
            <a:avLst/>
          </a:prstGeom>
        </p:spPr>
      </p:pic>
      <p:pic>
        <p:nvPicPr>
          <p:cNvPr id="12" name="Picture 1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82000" y="3756992"/>
            <a:ext cx="2051304" cy="2972905"/>
          </a:xfrm>
          <a:prstGeom prst="rect">
            <a:avLst/>
          </a:prstGeom>
        </p:spPr>
      </p:pic>
    </p:spTree>
    <p:extLst>
      <p:ext uri="{BB962C8B-B14F-4D97-AF65-F5344CB8AC3E}">
        <p14:creationId xmlns:p14="http://schemas.microsoft.com/office/powerpoint/2010/main" val="3599286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Rural Utility Service (RUS)</a:t>
            </a:r>
            <a:endParaRPr lang="en-US" dirty="0"/>
          </a:p>
        </p:txBody>
      </p:sp>
      <p:sp>
        <p:nvSpPr>
          <p:cNvPr id="5" name="Content Placeholder 4"/>
          <p:cNvSpPr>
            <a:spLocks noGrp="1"/>
          </p:cNvSpPr>
          <p:nvPr>
            <p:ph sz="half" idx="1"/>
          </p:nvPr>
        </p:nvSpPr>
        <p:spPr/>
        <p:txBody>
          <a:bodyPr>
            <a:noAutofit/>
          </a:bodyPr>
          <a:lstStyle/>
          <a:p>
            <a:pPr marL="0" indent="0">
              <a:buNone/>
            </a:pPr>
            <a:r>
              <a:rPr lang="en-US" sz="1500" b="1" dirty="0"/>
              <a:t>Electric </a:t>
            </a:r>
            <a:r>
              <a:rPr lang="en-US" sz="1500" b="1" dirty="0"/>
              <a:t>Programs</a:t>
            </a:r>
            <a:endParaRPr lang="en-US" sz="1500" dirty="0"/>
          </a:p>
          <a:p>
            <a:r>
              <a:rPr lang="en-US" sz="1500" dirty="0"/>
              <a:t>Denali Commission High Energy Cost Grants</a:t>
            </a:r>
          </a:p>
          <a:p>
            <a:r>
              <a:rPr lang="en-US" sz="1500" dirty="0"/>
              <a:t>Distributed Generation Energy Project Financing</a:t>
            </a:r>
          </a:p>
          <a:p>
            <a:r>
              <a:rPr lang="en-US" sz="1500" dirty="0"/>
              <a:t>Electric Infrastructure Loan &amp; Loan Guarantee Program</a:t>
            </a:r>
          </a:p>
          <a:p>
            <a:r>
              <a:rPr lang="en-US" sz="1500" dirty="0"/>
              <a:t>Energy Efficiency &amp; Conservation Loans</a:t>
            </a:r>
          </a:p>
          <a:p>
            <a:r>
              <a:rPr lang="en-US" sz="1500" dirty="0"/>
              <a:t>High Energy Cost Grants</a:t>
            </a:r>
          </a:p>
          <a:p>
            <a:r>
              <a:rPr lang="en-US" sz="1500" dirty="0"/>
              <a:t>State Bulk Fuel Revolving Loan Fund</a:t>
            </a:r>
          </a:p>
          <a:p>
            <a:pPr marL="0" indent="0">
              <a:buNone/>
            </a:pPr>
            <a:endParaRPr lang="en-US" sz="1500" b="1" dirty="0"/>
          </a:p>
          <a:p>
            <a:pPr marL="0" indent="0">
              <a:buNone/>
            </a:pPr>
            <a:r>
              <a:rPr lang="en-US" sz="1500" b="1" dirty="0"/>
              <a:t>Telecommunications </a:t>
            </a:r>
            <a:r>
              <a:rPr lang="en-US" sz="1500" b="1" dirty="0"/>
              <a:t>Programs</a:t>
            </a:r>
            <a:endParaRPr lang="en-US" sz="1500" dirty="0"/>
          </a:p>
          <a:p>
            <a:r>
              <a:rPr lang="en-US" sz="1500" dirty="0"/>
              <a:t>Community Connect Grants</a:t>
            </a:r>
          </a:p>
          <a:p>
            <a:r>
              <a:rPr lang="en-US" sz="1500" dirty="0"/>
              <a:t>Distance Learning &amp; Telemedicine Grants</a:t>
            </a:r>
          </a:p>
          <a:p>
            <a:r>
              <a:rPr lang="en-US" sz="1500" dirty="0"/>
              <a:t>Farm Bill Broadband Loans &amp; Loan Guarantees</a:t>
            </a:r>
          </a:p>
          <a:p>
            <a:r>
              <a:rPr lang="en-US" sz="1500" dirty="0"/>
              <a:t>Telecommunications Infrastructure Loans &amp; Guarantees</a:t>
            </a:r>
          </a:p>
          <a:p>
            <a:endParaRPr lang="en-US" sz="1500" dirty="0"/>
          </a:p>
        </p:txBody>
      </p:sp>
      <p:pic>
        <p:nvPicPr>
          <p:cNvPr id="18434" name="Picture 2"/>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a:stretch/>
        </p:blipFill>
        <p:spPr bwMode="auto">
          <a:xfrm>
            <a:off x="6248400" y="1981200"/>
            <a:ext cx="3726938" cy="3657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75605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96000" y="3886986"/>
            <a:ext cx="4572000" cy="2971800"/>
          </a:xfrm>
          <a:prstGeom prst="rect">
            <a:avLst/>
          </a:prstGeom>
        </p:spPr>
      </p:pic>
      <p:sp>
        <p:nvSpPr>
          <p:cNvPr id="6" name="Title 5"/>
          <p:cNvSpPr>
            <a:spLocks noGrp="1"/>
          </p:cNvSpPr>
          <p:nvPr>
            <p:ph type="title"/>
          </p:nvPr>
        </p:nvSpPr>
        <p:spPr/>
        <p:txBody>
          <a:bodyPr/>
          <a:lstStyle/>
          <a:p>
            <a:r>
              <a:rPr lang="en-US" dirty="0" smtClean="0"/>
              <a:t>Rural Utility Service (RUS)</a:t>
            </a:r>
            <a:endParaRPr lang="en-US" dirty="0"/>
          </a:p>
        </p:txBody>
      </p:sp>
      <p:sp>
        <p:nvSpPr>
          <p:cNvPr id="7" name="Content Placeholder 6"/>
          <p:cNvSpPr>
            <a:spLocks noGrp="1"/>
          </p:cNvSpPr>
          <p:nvPr>
            <p:ph idx="1"/>
          </p:nvPr>
        </p:nvSpPr>
        <p:spPr/>
        <p:txBody>
          <a:bodyPr>
            <a:noAutofit/>
          </a:bodyPr>
          <a:lstStyle/>
          <a:p>
            <a:pPr marL="0" indent="0">
              <a:buNone/>
            </a:pPr>
            <a:r>
              <a:rPr lang="en-US" sz="1500" b="1" dirty="0"/>
              <a:t>Water &amp; Environmental Programs</a:t>
            </a:r>
          </a:p>
          <a:p>
            <a:r>
              <a:rPr lang="en-US" sz="1500" dirty="0"/>
              <a:t>Circuit Rider Program</a:t>
            </a:r>
          </a:p>
          <a:p>
            <a:r>
              <a:rPr lang="en-US" sz="1500" dirty="0"/>
              <a:t>Emergency Community Water Assistance Grants</a:t>
            </a:r>
          </a:p>
          <a:p>
            <a:r>
              <a:rPr lang="en-US" sz="1500" dirty="0"/>
              <a:t>Grants for Rural and Native Alaskan Villages</a:t>
            </a:r>
          </a:p>
          <a:p>
            <a:r>
              <a:rPr lang="en-US" sz="1500" dirty="0"/>
              <a:t>Household Water Well System Grants</a:t>
            </a:r>
          </a:p>
          <a:p>
            <a:r>
              <a:rPr lang="en-US" sz="1500" dirty="0"/>
              <a:t>Individual Water &amp; Wastewater Grants</a:t>
            </a:r>
          </a:p>
          <a:p>
            <a:r>
              <a:rPr lang="en-US" sz="1500" dirty="0"/>
              <a:t>SEARCH - Special Evaluation Assistance for Rural Communities and Households</a:t>
            </a:r>
          </a:p>
          <a:p>
            <a:r>
              <a:rPr lang="en-US" sz="1500" dirty="0"/>
              <a:t>Solid Waste Management Grants</a:t>
            </a:r>
          </a:p>
          <a:p>
            <a:r>
              <a:rPr lang="en-US" sz="1500" dirty="0"/>
              <a:t>Water &amp; Waste Disposal Grants to Alleviate Health Risks on Tribal Lands and </a:t>
            </a:r>
            <a:r>
              <a:rPr lang="en-US" sz="1500" dirty="0" err="1"/>
              <a:t>Colonias</a:t>
            </a:r>
            <a:endParaRPr lang="en-US" sz="1500" dirty="0"/>
          </a:p>
          <a:p>
            <a:r>
              <a:rPr lang="en-US" sz="1500" dirty="0"/>
              <a:t>Water &amp; Waste Disposal Loans &amp; Grants</a:t>
            </a:r>
          </a:p>
          <a:p>
            <a:r>
              <a:rPr lang="en-US" sz="1500" dirty="0"/>
              <a:t>Water &amp; Waste Disposal Loan Guarantees</a:t>
            </a:r>
          </a:p>
          <a:p>
            <a:r>
              <a:rPr lang="en-US" sz="1500" dirty="0"/>
              <a:t>Water &amp; Waste Disposal Predevelopment Planning Grants</a:t>
            </a:r>
          </a:p>
          <a:p>
            <a:r>
              <a:rPr lang="en-US" sz="1500" dirty="0"/>
              <a:t>Water &amp; Waste Disposal Revolving Loan Funds</a:t>
            </a:r>
          </a:p>
          <a:p>
            <a:r>
              <a:rPr lang="en-US" sz="1500" dirty="0"/>
              <a:t>Water &amp; Waste Disposal Technical Assistance &amp; Training Grants</a:t>
            </a:r>
          </a:p>
          <a:p>
            <a:endParaRPr lang="en-US" sz="1500" b="1" dirty="0"/>
          </a:p>
          <a:p>
            <a:endParaRPr lang="en-US" sz="1500" b="1" dirty="0"/>
          </a:p>
        </p:txBody>
      </p:sp>
    </p:spTree>
    <p:extLst>
      <p:ext uri="{BB962C8B-B14F-4D97-AF65-F5344CB8AC3E}">
        <p14:creationId xmlns:p14="http://schemas.microsoft.com/office/powerpoint/2010/main" val="1089595202"/>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80804"/>
          </a:xfrm>
          <a:prstGeom prst="rect">
            <a:avLst/>
          </a:prstGeom>
        </p:spPr>
      </p:pic>
      <p:sp>
        <p:nvSpPr>
          <p:cNvPr id="2" name="Title 1"/>
          <p:cNvSpPr>
            <a:spLocks noGrp="1"/>
          </p:cNvSpPr>
          <p:nvPr>
            <p:ph type="title"/>
          </p:nvPr>
        </p:nvSpPr>
        <p:spPr/>
        <p:txBody>
          <a:bodyPr/>
          <a:lstStyle/>
          <a:p>
            <a:r>
              <a:rPr lang="en-US" dirty="0" smtClean="0"/>
              <a:t>How to Get it Done?</a:t>
            </a:r>
            <a:endParaRPr lang="en-US" dirty="0"/>
          </a:p>
        </p:txBody>
      </p:sp>
      <p:sp>
        <p:nvSpPr>
          <p:cNvPr id="3" name="Text Placeholder 2"/>
          <p:cNvSpPr>
            <a:spLocks noGrp="1"/>
          </p:cNvSpPr>
          <p:nvPr>
            <p:ph type="body" idx="1"/>
          </p:nvPr>
        </p:nvSpPr>
        <p:spPr/>
        <p:txBody>
          <a:bodyPr/>
          <a:lstStyle/>
          <a:p>
            <a:r>
              <a:rPr lang="en-US" i="1" dirty="0" smtClean="0">
                <a:solidFill>
                  <a:schemeClr val="tx1"/>
                </a:solidFill>
              </a:rPr>
              <a:t>Examples of projects funded by Rural Development </a:t>
            </a:r>
          </a:p>
          <a:p>
            <a:r>
              <a:rPr lang="en-US" i="1" dirty="0" smtClean="0">
                <a:solidFill>
                  <a:schemeClr val="tx1"/>
                </a:solidFill>
              </a:rPr>
              <a:t>Cooperative Development as a Business Model</a:t>
            </a:r>
            <a:endParaRPr lang="en-US" i="1" dirty="0">
              <a:solidFill>
                <a:schemeClr val="tx1"/>
              </a:solidFill>
            </a:endParaRPr>
          </a:p>
        </p:txBody>
      </p:sp>
    </p:spTree>
    <p:extLst>
      <p:ext uri="{BB962C8B-B14F-4D97-AF65-F5344CB8AC3E}">
        <p14:creationId xmlns:p14="http://schemas.microsoft.com/office/powerpoint/2010/main" val="411581716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562600" y="61335"/>
            <a:ext cx="6629400" cy="6796665"/>
          </a:xfrm>
          <a:prstGeom prst="rect">
            <a:avLst/>
          </a:prstGeom>
        </p:spPr>
      </p:pic>
      <p:sp>
        <p:nvSpPr>
          <p:cNvPr id="5" name="Title 4"/>
          <p:cNvSpPr>
            <a:spLocks noGrp="1"/>
          </p:cNvSpPr>
          <p:nvPr>
            <p:ph type="title"/>
          </p:nvPr>
        </p:nvSpPr>
        <p:spPr/>
        <p:txBody>
          <a:bodyPr/>
          <a:lstStyle/>
          <a:p>
            <a:r>
              <a:rPr lang="en-US" dirty="0" smtClean="0"/>
              <a:t>Topics</a:t>
            </a:r>
            <a:endParaRPr lang="en-US" dirty="0"/>
          </a:p>
        </p:txBody>
      </p:sp>
      <p:sp>
        <p:nvSpPr>
          <p:cNvPr id="6" name="Content Placeholder 5"/>
          <p:cNvSpPr>
            <a:spLocks noGrp="1"/>
          </p:cNvSpPr>
          <p:nvPr>
            <p:ph idx="1"/>
          </p:nvPr>
        </p:nvSpPr>
        <p:spPr/>
        <p:txBody>
          <a:bodyPr/>
          <a:lstStyle/>
          <a:p>
            <a:r>
              <a:rPr lang="en-US" dirty="0" smtClean="0"/>
              <a:t>Who we are?</a:t>
            </a:r>
          </a:p>
          <a:p>
            <a:r>
              <a:rPr lang="en-US" dirty="0" smtClean="0"/>
              <a:t>Why recreational economy?</a:t>
            </a:r>
          </a:p>
          <a:p>
            <a:r>
              <a:rPr lang="en-US" dirty="0" smtClean="0"/>
              <a:t>Where our target communities are?</a:t>
            </a:r>
          </a:p>
          <a:p>
            <a:r>
              <a:rPr lang="en-US" dirty="0" smtClean="0"/>
              <a:t>What’s available for technical assistance &amp; financing?</a:t>
            </a:r>
          </a:p>
          <a:p>
            <a:r>
              <a:rPr lang="en-US" dirty="0" smtClean="0"/>
              <a:t>How to get it done?</a:t>
            </a:r>
          </a:p>
          <a:p>
            <a:endParaRPr lang="en-US" dirty="0" smtClean="0"/>
          </a:p>
          <a:p>
            <a:endParaRPr lang="en-US" dirty="0" smtClean="0"/>
          </a:p>
          <a:p>
            <a:endParaRPr lang="en-US" dirty="0"/>
          </a:p>
        </p:txBody>
      </p:sp>
    </p:spTree>
    <p:extLst>
      <p:ext uri="{BB962C8B-B14F-4D97-AF65-F5344CB8AC3E}">
        <p14:creationId xmlns:p14="http://schemas.microsoft.com/office/powerpoint/2010/main" val="744726327"/>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 Bill 6025 Strategic Economic &amp; Community Development</a:t>
            </a:r>
            <a:endParaRPr lang="en-US" dirty="0"/>
          </a:p>
        </p:txBody>
      </p:sp>
      <p:sp>
        <p:nvSpPr>
          <p:cNvPr id="3" name="Content Placeholder 2"/>
          <p:cNvSpPr>
            <a:spLocks noGrp="1"/>
          </p:cNvSpPr>
          <p:nvPr>
            <p:ph idx="1"/>
          </p:nvPr>
        </p:nvSpPr>
        <p:spPr/>
        <p:txBody>
          <a:bodyPr>
            <a:normAutofit lnSpcReduction="10000"/>
          </a:bodyPr>
          <a:lstStyle/>
          <a:p>
            <a:r>
              <a:rPr lang="en-US" dirty="0" smtClean="0"/>
              <a:t>Over $300 million program set asides to prioritize projects that help implement multi-jurisdictional plans:</a:t>
            </a:r>
          </a:p>
          <a:p>
            <a:pPr lvl="1">
              <a:buFont typeface="Courier New" panose="02070309020205020404" pitchFamily="49" charset="0"/>
              <a:buChar char="o"/>
            </a:pPr>
            <a:r>
              <a:rPr lang="en-US" dirty="0"/>
              <a:t>Rural Business Development Grant </a:t>
            </a:r>
            <a:r>
              <a:rPr lang="en-US" dirty="0" smtClean="0"/>
              <a:t>Program (RBDG)</a:t>
            </a:r>
            <a:endParaRPr lang="en-US" dirty="0"/>
          </a:p>
          <a:p>
            <a:pPr lvl="1">
              <a:buFont typeface="Courier New" panose="02070309020205020404" pitchFamily="49" charset="0"/>
              <a:buChar char="o"/>
            </a:pPr>
            <a:r>
              <a:rPr lang="en-US" dirty="0" smtClean="0"/>
              <a:t>Business &amp; Industry Guaranteed Loans (B&amp;I)</a:t>
            </a:r>
          </a:p>
          <a:p>
            <a:pPr lvl="1">
              <a:buFont typeface="Courier New" panose="02070309020205020404" pitchFamily="49" charset="0"/>
              <a:buChar char="o"/>
            </a:pPr>
            <a:r>
              <a:rPr lang="en-US" dirty="0" smtClean="0"/>
              <a:t>Community Facilities Loan and Grant Programs (CF)</a:t>
            </a:r>
          </a:p>
          <a:p>
            <a:pPr lvl="1">
              <a:buFont typeface="Courier New" panose="02070309020205020404" pitchFamily="49" charset="0"/>
              <a:buChar char="o"/>
            </a:pPr>
            <a:r>
              <a:rPr lang="en-US" dirty="0" smtClean="0"/>
              <a:t>Water and Environmental Loan and Grant Programs (WEP)</a:t>
            </a:r>
          </a:p>
          <a:p>
            <a:pPr marL="457200" lvl="1" indent="0">
              <a:buNone/>
            </a:pPr>
            <a:endParaRPr lang="en-US" dirty="0" smtClean="0"/>
          </a:p>
          <a:p>
            <a:r>
              <a:rPr lang="en-US" dirty="0" smtClean="0"/>
              <a:t>Deadline:  June 30, 2016</a:t>
            </a:r>
          </a:p>
          <a:p>
            <a:pPr marL="0" indent="0">
              <a:buNone/>
            </a:pPr>
            <a:endParaRPr lang="en-US" dirty="0" smtClean="0"/>
          </a:p>
          <a:p>
            <a:r>
              <a:rPr lang="en-US" dirty="0" smtClean="0"/>
              <a:t>For </a:t>
            </a:r>
            <a:r>
              <a:rPr lang="en-US" dirty="0"/>
              <a:t>more information:  </a:t>
            </a:r>
            <a:r>
              <a:rPr lang="en-US" dirty="0">
                <a:hlinkClick r:id="rId2"/>
              </a:rPr>
              <a:t>http://</a:t>
            </a:r>
            <a:r>
              <a:rPr lang="en-US" dirty="0" smtClean="0">
                <a:hlinkClick r:id="rId2"/>
              </a:rPr>
              <a:t>www.rd.usda.gov/programs-services/strategic-economic-and-community-development</a:t>
            </a:r>
            <a:r>
              <a:rPr lang="en-US" dirty="0" smtClean="0"/>
              <a:t> </a:t>
            </a:r>
          </a:p>
          <a:p>
            <a:endParaRPr lang="en-US" dirty="0"/>
          </a:p>
        </p:txBody>
      </p:sp>
    </p:spTree>
    <p:extLst>
      <p:ext uri="{BB962C8B-B14F-4D97-AF65-F5344CB8AC3E}">
        <p14:creationId xmlns:p14="http://schemas.microsoft.com/office/powerpoint/2010/main" val="2848256220"/>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838200" y="1562100"/>
            <a:ext cx="10515600" cy="4772025"/>
          </a:xfrm>
        </p:spPr>
        <p:txBody>
          <a:bodyPr>
            <a:normAutofit fontScale="85000" lnSpcReduction="20000"/>
          </a:bodyPr>
          <a:lstStyle/>
          <a:p>
            <a:pPr>
              <a:lnSpc>
                <a:spcPct val="110000"/>
              </a:lnSpc>
              <a:spcBef>
                <a:spcPts val="0"/>
              </a:spcBef>
            </a:pPr>
            <a:r>
              <a:rPr lang="en-US" b="1" dirty="0" smtClean="0"/>
              <a:t>Oregon</a:t>
            </a:r>
          </a:p>
          <a:p>
            <a:pPr lvl="1">
              <a:buFont typeface="Courier New" panose="02070309020205020404" pitchFamily="49" charset="0"/>
              <a:buChar char="o"/>
            </a:pPr>
            <a:r>
              <a:rPr lang="en-US" dirty="0"/>
              <a:t>Columbia River Inter-Tribal Fish Commission </a:t>
            </a:r>
            <a:r>
              <a:rPr lang="en-US" dirty="0" smtClean="0"/>
              <a:t>received about $400K of multiple grant awards from RBDG for marketing and working capital for salmon business</a:t>
            </a:r>
          </a:p>
          <a:p>
            <a:pPr marL="457200" lvl="1" indent="0">
              <a:buNone/>
            </a:pPr>
            <a:endParaRPr lang="en-US" dirty="0" smtClean="0"/>
          </a:p>
          <a:p>
            <a:pPr>
              <a:lnSpc>
                <a:spcPct val="110000"/>
              </a:lnSpc>
              <a:spcBef>
                <a:spcPts val="0"/>
              </a:spcBef>
            </a:pPr>
            <a:r>
              <a:rPr lang="en-US" b="1" dirty="0" smtClean="0"/>
              <a:t>Colorado</a:t>
            </a:r>
          </a:p>
          <a:p>
            <a:pPr lvl="1">
              <a:lnSpc>
                <a:spcPct val="110000"/>
              </a:lnSpc>
              <a:spcBef>
                <a:spcPts val="0"/>
              </a:spcBef>
              <a:buFont typeface="Courier New" panose="02070309020205020404" pitchFamily="49" charset="0"/>
              <a:buChar char="o"/>
            </a:pPr>
            <a:r>
              <a:rPr lang="en-US" dirty="0" err="1" smtClean="0"/>
              <a:t>Powderhorn</a:t>
            </a:r>
            <a:r>
              <a:rPr lang="en-US" dirty="0" smtClean="0"/>
              <a:t> </a:t>
            </a:r>
            <a:r>
              <a:rPr lang="en-US" dirty="0"/>
              <a:t>Resort </a:t>
            </a:r>
            <a:r>
              <a:rPr lang="en-US" dirty="0" smtClean="0"/>
              <a:t>used $5 million </a:t>
            </a:r>
            <a:r>
              <a:rPr lang="en-US" dirty="0"/>
              <a:t>B&amp;I </a:t>
            </a:r>
            <a:r>
              <a:rPr lang="en-US" dirty="0" smtClean="0"/>
              <a:t>Loan </a:t>
            </a:r>
            <a:r>
              <a:rPr lang="en-US" dirty="0"/>
              <a:t>for high speed lift which also detaches to allow for Mountain Bikes which expands their opportunity to year </a:t>
            </a:r>
            <a:r>
              <a:rPr lang="en-US" dirty="0" smtClean="0"/>
              <a:t>round.</a:t>
            </a:r>
          </a:p>
          <a:p>
            <a:pPr lvl="1">
              <a:lnSpc>
                <a:spcPct val="110000"/>
              </a:lnSpc>
              <a:spcBef>
                <a:spcPts val="0"/>
              </a:spcBef>
              <a:buFont typeface="Courier New" panose="02070309020205020404" pitchFamily="49" charset="0"/>
              <a:buChar char="o"/>
            </a:pPr>
            <a:r>
              <a:rPr lang="en-US" dirty="0" smtClean="0"/>
              <a:t>Durango/Silverton </a:t>
            </a:r>
            <a:r>
              <a:rPr lang="en-US" dirty="0"/>
              <a:t>RR, </a:t>
            </a:r>
            <a:r>
              <a:rPr lang="en-US" dirty="0" err="1"/>
              <a:t>Strater</a:t>
            </a:r>
            <a:r>
              <a:rPr lang="en-US" dirty="0"/>
              <a:t> Hotel and Purgatory Ski </a:t>
            </a:r>
            <a:r>
              <a:rPr lang="en-US" dirty="0" smtClean="0"/>
              <a:t>Resort, all </a:t>
            </a:r>
            <a:r>
              <a:rPr lang="en-US" dirty="0"/>
              <a:t>different projects and purchasers, </a:t>
            </a:r>
            <a:r>
              <a:rPr lang="en-US" dirty="0" smtClean="0"/>
              <a:t>with </a:t>
            </a:r>
            <a:r>
              <a:rPr lang="en-US" dirty="0"/>
              <a:t>B&amp;I </a:t>
            </a:r>
            <a:r>
              <a:rPr lang="en-US" dirty="0" smtClean="0"/>
              <a:t>Loan.</a:t>
            </a:r>
          </a:p>
          <a:p>
            <a:pPr marL="457200" lvl="1" indent="0">
              <a:lnSpc>
                <a:spcPct val="110000"/>
              </a:lnSpc>
              <a:spcBef>
                <a:spcPts val="0"/>
              </a:spcBef>
              <a:buNone/>
            </a:pPr>
            <a:endParaRPr lang="en-US" dirty="0"/>
          </a:p>
          <a:p>
            <a:pPr>
              <a:lnSpc>
                <a:spcPct val="110000"/>
              </a:lnSpc>
              <a:spcBef>
                <a:spcPts val="0"/>
              </a:spcBef>
            </a:pPr>
            <a:r>
              <a:rPr lang="en-US" dirty="0"/>
              <a:t> </a:t>
            </a:r>
            <a:r>
              <a:rPr lang="en-US" b="1" dirty="0" smtClean="0"/>
              <a:t>North Carolina</a:t>
            </a:r>
          </a:p>
          <a:p>
            <a:pPr lvl="1">
              <a:lnSpc>
                <a:spcPct val="110000"/>
              </a:lnSpc>
              <a:spcBef>
                <a:spcPts val="0"/>
              </a:spcBef>
              <a:buFont typeface="Courier New" panose="02070309020205020404" pitchFamily="49" charset="0"/>
              <a:buChar char="o"/>
            </a:pPr>
            <a:r>
              <a:rPr lang="en-US" dirty="0" smtClean="0"/>
              <a:t>Nantahala Outdoor Center, LLC used $7 million B&amp;I Loan to refinance debt and fund new capital for outdoor guide service and establish retail store to create/maintain jobs for 822 people</a:t>
            </a:r>
          </a:p>
          <a:p>
            <a:pPr lvl="1">
              <a:lnSpc>
                <a:spcPct val="110000"/>
              </a:lnSpc>
              <a:spcBef>
                <a:spcPts val="0"/>
              </a:spcBef>
              <a:buFont typeface="Courier New" panose="02070309020205020404" pitchFamily="49" charset="0"/>
              <a:buChar char="o"/>
            </a:pPr>
            <a:r>
              <a:rPr lang="en-US" dirty="0" err="1" smtClean="0"/>
              <a:t>Seamist</a:t>
            </a:r>
            <a:r>
              <a:rPr lang="en-US" dirty="0" smtClean="0"/>
              <a:t> Camping Resort used $5 million B&amp;I Loan to refinance existing debt on the RV campground that has been in existence for 30 years.</a:t>
            </a:r>
          </a:p>
          <a:p>
            <a:pPr lvl="1">
              <a:lnSpc>
                <a:spcPct val="110000"/>
              </a:lnSpc>
              <a:spcBef>
                <a:spcPts val="0"/>
              </a:spcBef>
            </a:pPr>
            <a:endParaRPr lang="en-US" dirty="0"/>
          </a:p>
          <a:p>
            <a:pPr>
              <a:lnSpc>
                <a:spcPct val="110000"/>
              </a:lnSpc>
              <a:spcBef>
                <a:spcPts val="0"/>
              </a:spcBef>
            </a:pPr>
            <a:endParaRPr lang="en-US" dirty="0"/>
          </a:p>
        </p:txBody>
      </p:sp>
    </p:spTree>
    <p:extLst>
      <p:ext uri="{BB962C8B-B14F-4D97-AF65-F5344CB8AC3E}">
        <p14:creationId xmlns:p14="http://schemas.microsoft.com/office/powerpoint/2010/main" val="2569470362"/>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838200" y="1825625"/>
            <a:ext cx="10515600" cy="4737100"/>
          </a:xfrm>
        </p:spPr>
        <p:txBody>
          <a:bodyPr>
            <a:normAutofit fontScale="92500"/>
          </a:bodyPr>
          <a:lstStyle/>
          <a:p>
            <a:r>
              <a:rPr lang="en-US" sz="2600" b="1" dirty="0"/>
              <a:t>Virginia</a:t>
            </a:r>
          </a:p>
          <a:p>
            <a:pPr lvl="1">
              <a:buFont typeface="Courier New" panose="02070309020205020404" pitchFamily="49" charset="0"/>
              <a:buChar char="o"/>
            </a:pPr>
            <a:r>
              <a:rPr lang="en-US" sz="2200" dirty="0"/>
              <a:t>Evergreen Sports Complex, a large soccer / lacrosse facility just outside of Leesburg, VA acquired a B&amp;I Loan for a marina, campground, restaurant and hotel complex on Smith Mountain Lake (</a:t>
            </a:r>
            <a:r>
              <a:rPr lang="en-US" sz="2200" dirty="0" err="1"/>
              <a:t>Halesford</a:t>
            </a:r>
            <a:r>
              <a:rPr lang="en-US" sz="2200" dirty="0"/>
              <a:t> Harbor).</a:t>
            </a:r>
          </a:p>
          <a:p>
            <a:r>
              <a:rPr lang="en-US" b="1" dirty="0"/>
              <a:t>Kentucky</a:t>
            </a:r>
          </a:p>
          <a:p>
            <a:pPr lvl="1">
              <a:buFont typeface="Courier New" panose="02070309020205020404" pitchFamily="49" charset="0"/>
              <a:buChar char="o"/>
            </a:pPr>
            <a:r>
              <a:rPr lang="en-US" sz="2200" dirty="0"/>
              <a:t>South Kentucky Rural Electric Cooperative Corporation  used REDLG to fund and build marinas</a:t>
            </a:r>
          </a:p>
          <a:p>
            <a:r>
              <a:rPr lang="en-US" sz="2600" b="1" dirty="0" smtClean="0"/>
              <a:t>West Virginia</a:t>
            </a:r>
            <a:endParaRPr lang="en-US" sz="2600" dirty="0"/>
          </a:p>
          <a:p>
            <a:pPr lvl="1">
              <a:buFont typeface="Courier New" panose="02070309020205020404" pitchFamily="49" charset="0"/>
              <a:buChar char="o"/>
            </a:pPr>
            <a:r>
              <a:rPr lang="en-US" dirty="0"/>
              <a:t>Ashland Scenic Campground - $1.0 Million B&amp;I loan guarantee to expand a full-service RV Park and Lodge Resort located in  </a:t>
            </a:r>
            <a:r>
              <a:rPr lang="en-US" dirty="0" err="1"/>
              <a:t>Mcdowell</a:t>
            </a:r>
            <a:r>
              <a:rPr lang="en-US" dirty="0"/>
              <a:t> County, WV.   ATV enthusiasts travel to this destination resort park to take advantage of the </a:t>
            </a:r>
            <a:r>
              <a:rPr lang="en-US" b="1" u="sng" dirty="0">
                <a:hlinkClick r:id="rId2"/>
              </a:rPr>
              <a:t>Hatfield McCoy Trail</a:t>
            </a:r>
            <a:r>
              <a:rPr lang="en-US" u="sng" dirty="0">
                <a:hlinkClick r:id="rId2"/>
              </a:rPr>
              <a:t>.</a:t>
            </a:r>
            <a:r>
              <a:rPr lang="en-US" dirty="0"/>
              <a:t>  Natural tourism is a bright spot for </a:t>
            </a:r>
            <a:r>
              <a:rPr lang="en-US" dirty="0" err="1"/>
              <a:t>Mcdowell</a:t>
            </a:r>
            <a:r>
              <a:rPr lang="en-US" dirty="0"/>
              <a:t> County.  Reeling from its turn-of-the-century economic high in coal mining, </a:t>
            </a:r>
            <a:r>
              <a:rPr lang="en-US" dirty="0" err="1"/>
              <a:t>Mcdowell</a:t>
            </a:r>
            <a:r>
              <a:rPr lang="en-US" dirty="0"/>
              <a:t> County is the poorest county in West Virginia and has been labeled as a </a:t>
            </a:r>
            <a:r>
              <a:rPr lang="en-US" b="1" dirty="0" err="1"/>
              <a:t>Strikeforce</a:t>
            </a:r>
            <a:r>
              <a:rPr lang="en-US" b="1" dirty="0"/>
              <a:t> County</a:t>
            </a:r>
            <a:r>
              <a:rPr lang="en-US" b="1" dirty="0" smtClean="0"/>
              <a:t>.</a:t>
            </a:r>
            <a:endParaRPr lang="en-US" dirty="0"/>
          </a:p>
        </p:txBody>
      </p:sp>
    </p:spTree>
    <p:extLst>
      <p:ext uri="{BB962C8B-B14F-4D97-AF65-F5344CB8AC3E}">
        <p14:creationId xmlns:p14="http://schemas.microsoft.com/office/powerpoint/2010/main" val="3955263327"/>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fontScale="55000" lnSpcReduction="20000"/>
          </a:bodyPr>
          <a:lstStyle/>
          <a:p>
            <a:pPr>
              <a:lnSpc>
                <a:spcPct val="120000"/>
              </a:lnSpc>
              <a:spcBef>
                <a:spcPts val="0"/>
              </a:spcBef>
            </a:pPr>
            <a:r>
              <a:rPr lang="en-US" sz="3800" b="1" dirty="0"/>
              <a:t>Vermont – New Hampshire</a:t>
            </a:r>
            <a:endParaRPr lang="en-US" sz="3800" dirty="0"/>
          </a:p>
          <a:p>
            <a:pPr lvl="1">
              <a:lnSpc>
                <a:spcPct val="120000"/>
              </a:lnSpc>
              <a:spcBef>
                <a:spcPts val="0"/>
              </a:spcBef>
              <a:buFont typeface="Courier New" panose="02070309020205020404" pitchFamily="49" charset="0"/>
              <a:buChar char="o"/>
            </a:pPr>
            <a:r>
              <a:rPr lang="en-US" sz="3200" dirty="0"/>
              <a:t>Northern Forest Canoe Trail utilized RBDG to link the waterways of Vermont’s </a:t>
            </a:r>
            <a:r>
              <a:rPr lang="en-US" sz="3200" b="1" dirty="0"/>
              <a:t>Northeast Kingdom REAP Zone,</a:t>
            </a:r>
            <a:r>
              <a:rPr lang="en-US" sz="3200" dirty="0"/>
              <a:t> New York, Vermont, Quebec, New Hampshire and Maine to provide nature-based tourists access to scenic waterways and the small business services available in the rural communities along the trail.  Multiple planning  and technical assistance grants have supported the sustainability of rural small businesses along the  trail system.   Systematically, the projects have created a seamless tie between nature enthusiasts using the trail system and the small businesses and communities along the trail.  Development of a “Trip Planner” and marketing materials are examples of how funds have been deployed to tie rural small business development to regional tourism network.</a:t>
            </a:r>
          </a:p>
          <a:p>
            <a:pPr lvl="1">
              <a:lnSpc>
                <a:spcPct val="120000"/>
              </a:lnSpc>
              <a:spcBef>
                <a:spcPts val="0"/>
              </a:spcBef>
              <a:buFont typeface="Courier New" panose="02070309020205020404" pitchFamily="49" charset="0"/>
              <a:buChar char="o"/>
            </a:pPr>
            <a:r>
              <a:rPr lang="en-US" sz="3200" dirty="0"/>
              <a:t>Northern Community Investment Corporation used RBDG to fund a network of “wireless internet repeaters” to benefit small and emerging businesses not otherwise served by conventional high-speed internet service.  Notably, a USDA funded B&amp;I Loan Guarantee – </a:t>
            </a:r>
            <a:r>
              <a:rPr lang="en-US" sz="3200" i="1" dirty="0"/>
              <a:t>Tree Corners Family Campground</a:t>
            </a:r>
            <a:r>
              <a:rPr lang="en-US" sz="3200" dirty="0"/>
              <a:t> – in rural </a:t>
            </a:r>
            <a:r>
              <a:rPr lang="en-US" sz="3200" dirty="0" err="1"/>
              <a:t>Irasburg</a:t>
            </a:r>
            <a:r>
              <a:rPr lang="en-US" sz="3200" dirty="0"/>
              <a:t>, Vermont was able to take advantage of the repeater service thereby supporting business functions including website, reservations, communications and internet service for guests.  The project serves Vermont’s </a:t>
            </a:r>
            <a:r>
              <a:rPr lang="en-US" sz="3200" b="1" dirty="0"/>
              <a:t>Northeast Kingdom REAP Zone.</a:t>
            </a:r>
            <a:endParaRPr lang="en-US" sz="3200" dirty="0"/>
          </a:p>
          <a:p>
            <a:pPr>
              <a:lnSpc>
                <a:spcPct val="120000"/>
              </a:lnSpc>
              <a:spcBef>
                <a:spcPts val="0"/>
              </a:spcBef>
            </a:pPr>
            <a:endParaRPr lang="en-US" sz="2000" dirty="0"/>
          </a:p>
        </p:txBody>
      </p:sp>
    </p:spTree>
    <p:extLst>
      <p:ext uri="{BB962C8B-B14F-4D97-AF65-F5344CB8AC3E}">
        <p14:creationId xmlns:p14="http://schemas.microsoft.com/office/powerpoint/2010/main" val="4130529848"/>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Cooperative Development</a:t>
            </a:r>
            <a:endParaRPr lang="en-US" dirty="0"/>
          </a:p>
        </p:txBody>
      </p:sp>
      <p:sp>
        <p:nvSpPr>
          <p:cNvPr id="3" name="Content Placeholder 2"/>
          <p:cNvSpPr>
            <a:spLocks noGrp="1"/>
          </p:cNvSpPr>
          <p:nvPr>
            <p:ph sz="half" idx="1"/>
          </p:nvPr>
        </p:nvSpPr>
        <p:spPr/>
        <p:txBody>
          <a:bodyPr>
            <a:normAutofit/>
          </a:bodyPr>
          <a:lstStyle/>
          <a:p>
            <a:r>
              <a:rPr lang="en-US" dirty="0" smtClean="0"/>
              <a:t>Shared Capital</a:t>
            </a:r>
          </a:p>
          <a:p>
            <a:r>
              <a:rPr lang="en-US" dirty="0" smtClean="0"/>
              <a:t>Shared Ownership</a:t>
            </a:r>
          </a:p>
          <a:p>
            <a:r>
              <a:rPr lang="en-US" dirty="0" smtClean="0"/>
              <a:t>Shared Management </a:t>
            </a:r>
          </a:p>
          <a:p>
            <a:r>
              <a:rPr lang="en-US" dirty="0" smtClean="0"/>
              <a:t>Shared Benefits</a:t>
            </a:r>
          </a:p>
          <a:p>
            <a:pPr marL="0" indent="0">
              <a:buNone/>
            </a:pPr>
            <a:endParaRPr lang="en-US" dirty="0"/>
          </a:p>
        </p:txBody>
      </p:sp>
      <p:sp>
        <p:nvSpPr>
          <p:cNvPr id="5" name="Content Placeholder 4"/>
          <p:cNvSpPr>
            <a:spLocks noGrp="1"/>
          </p:cNvSpPr>
          <p:nvPr>
            <p:ph sz="half" idx="2"/>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9650" y="1825625"/>
            <a:ext cx="6534150" cy="4351338"/>
          </a:xfrm>
          <a:prstGeom prst="rect">
            <a:avLst/>
          </a:prstGeom>
        </p:spPr>
      </p:pic>
    </p:spTree>
    <p:extLst>
      <p:ext uri="{BB962C8B-B14F-4D97-AF65-F5344CB8AC3E}">
        <p14:creationId xmlns:p14="http://schemas.microsoft.com/office/powerpoint/2010/main" val="1189125556"/>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Autofit/>
          </a:bodyPr>
          <a:lstStyle/>
          <a:p>
            <a:pPr>
              <a:lnSpc>
                <a:spcPct val="100000"/>
              </a:lnSpc>
              <a:spcBef>
                <a:spcPts val="0"/>
              </a:spcBef>
            </a:pPr>
            <a:r>
              <a:rPr lang="en-US" sz="2000" dirty="0" smtClean="0"/>
              <a:t>Sporting Goods:  </a:t>
            </a:r>
          </a:p>
          <a:p>
            <a:pPr lvl="1">
              <a:lnSpc>
                <a:spcPct val="100000"/>
              </a:lnSpc>
              <a:spcBef>
                <a:spcPts val="0"/>
              </a:spcBef>
              <a:buFont typeface="Courier New" panose="02070309020205020404" pitchFamily="49" charset="0"/>
              <a:buChar char="o"/>
            </a:pPr>
            <a:r>
              <a:rPr lang="en-US" sz="2000" dirty="0" smtClean="0"/>
              <a:t>REI </a:t>
            </a:r>
            <a:r>
              <a:rPr lang="en-US" sz="2000" dirty="0"/>
              <a:t>is one of the nation’s largest sporting goods chains, geared heavily toward outdoor </a:t>
            </a:r>
            <a:r>
              <a:rPr lang="en-US" sz="2000" dirty="0" smtClean="0"/>
              <a:t>sports.  </a:t>
            </a:r>
            <a:r>
              <a:rPr lang="en-US" sz="2000" u="sng" dirty="0" smtClean="0">
                <a:hlinkClick r:id="rId2"/>
              </a:rPr>
              <a:t>https</a:t>
            </a:r>
            <a:r>
              <a:rPr lang="en-US" sz="2000" u="sng" dirty="0">
                <a:hlinkClick r:id="rId2"/>
              </a:rPr>
              <a:t>://</a:t>
            </a:r>
            <a:r>
              <a:rPr lang="en-US" sz="2000" u="sng" dirty="0" smtClean="0">
                <a:hlinkClick r:id="rId2"/>
              </a:rPr>
              <a:t>www.rei.com/about-rei/business.html</a:t>
            </a:r>
            <a:endParaRPr lang="en-US" sz="2000" u="sng" dirty="0" smtClean="0"/>
          </a:p>
          <a:p>
            <a:pPr lvl="1">
              <a:lnSpc>
                <a:spcPct val="100000"/>
              </a:lnSpc>
              <a:spcBef>
                <a:spcPts val="0"/>
              </a:spcBef>
              <a:buFont typeface="Courier New" panose="02070309020205020404" pitchFamily="49" charset="0"/>
              <a:buChar char="o"/>
            </a:pPr>
            <a:r>
              <a:rPr lang="en-US" sz="2000" dirty="0" smtClean="0"/>
              <a:t>Mountain Equipment Cooperative:  </a:t>
            </a:r>
            <a:r>
              <a:rPr lang="en-US" sz="2000" u="sng" dirty="0">
                <a:hlinkClick r:id="rId3"/>
              </a:rPr>
              <a:t>http://www.mec.ca/AST/ContentPrimary/AboutMEC/AboutOurCoOp.jsp</a:t>
            </a:r>
            <a:endParaRPr lang="en-US" sz="2000" dirty="0"/>
          </a:p>
          <a:p>
            <a:pPr marL="457200" lvl="1" indent="0">
              <a:lnSpc>
                <a:spcPct val="100000"/>
              </a:lnSpc>
              <a:spcBef>
                <a:spcPts val="0"/>
              </a:spcBef>
              <a:buNone/>
            </a:pPr>
            <a:endParaRPr lang="en-US" sz="2000" dirty="0"/>
          </a:p>
          <a:p>
            <a:pPr>
              <a:lnSpc>
                <a:spcPct val="100000"/>
              </a:lnSpc>
              <a:spcBef>
                <a:spcPts val="0"/>
              </a:spcBef>
            </a:pPr>
            <a:r>
              <a:rPr lang="en-US" sz="2000" dirty="0" smtClean="0"/>
              <a:t>Biker Cooperatives:  </a:t>
            </a:r>
          </a:p>
          <a:p>
            <a:pPr lvl="1">
              <a:lnSpc>
                <a:spcPct val="100000"/>
              </a:lnSpc>
              <a:spcBef>
                <a:spcPts val="0"/>
              </a:spcBef>
              <a:buFont typeface="Courier New" panose="02070309020205020404" pitchFamily="49" charset="0"/>
              <a:buChar char="o"/>
            </a:pPr>
            <a:r>
              <a:rPr lang="en-US" sz="2000" u="sng" dirty="0" smtClean="0">
                <a:hlinkClick r:id="rId4"/>
              </a:rPr>
              <a:t>http</a:t>
            </a:r>
            <a:r>
              <a:rPr lang="en-US" sz="2000" u="sng" dirty="0">
                <a:hlinkClick r:id="rId4"/>
              </a:rPr>
              <a:t>://www.citybikes.coop/</a:t>
            </a:r>
            <a:r>
              <a:rPr lang="en-US" sz="2000" dirty="0"/>
              <a:t> (in Portland, OR)</a:t>
            </a:r>
          </a:p>
          <a:p>
            <a:pPr lvl="1">
              <a:lnSpc>
                <a:spcPct val="100000"/>
              </a:lnSpc>
              <a:spcBef>
                <a:spcPts val="0"/>
              </a:spcBef>
              <a:buFont typeface="Courier New" panose="02070309020205020404" pitchFamily="49" charset="0"/>
              <a:buChar char="o"/>
            </a:pPr>
            <a:r>
              <a:rPr lang="en-US" sz="2000" u="sng" dirty="0">
                <a:hlinkClick r:id="rId5"/>
              </a:rPr>
              <a:t>http://velocitycoop.org/</a:t>
            </a:r>
            <a:r>
              <a:rPr lang="en-US" sz="2000" dirty="0"/>
              <a:t> (in Alexandria, VA)</a:t>
            </a:r>
          </a:p>
          <a:p>
            <a:pPr lvl="1">
              <a:lnSpc>
                <a:spcPct val="100000"/>
              </a:lnSpc>
              <a:spcBef>
                <a:spcPts val="0"/>
              </a:spcBef>
              <a:buFont typeface="Courier New" panose="02070309020205020404" pitchFamily="49" charset="0"/>
              <a:buChar char="o"/>
            </a:pPr>
            <a:r>
              <a:rPr lang="en-US" sz="2000" u="sng" dirty="0">
                <a:hlinkClick r:id="rId6"/>
              </a:rPr>
              <a:t>http://www.ccaglobalpartners.com/divisions/the-bike-cooperative</a:t>
            </a:r>
            <a:r>
              <a:rPr lang="en-US" sz="2000" dirty="0"/>
              <a:t> </a:t>
            </a:r>
            <a:endParaRPr lang="en-US" sz="2000" dirty="0" smtClean="0"/>
          </a:p>
          <a:p>
            <a:pPr marL="457200" lvl="1" indent="0">
              <a:lnSpc>
                <a:spcPct val="100000"/>
              </a:lnSpc>
              <a:spcBef>
                <a:spcPts val="0"/>
              </a:spcBef>
              <a:buNone/>
            </a:pPr>
            <a:endParaRPr lang="en-US" sz="2000" dirty="0" smtClean="0"/>
          </a:p>
          <a:p>
            <a:pPr>
              <a:lnSpc>
                <a:spcPct val="100000"/>
              </a:lnSpc>
              <a:spcBef>
                <a:spcPts val="0"/>
              </a:spcBef>
            </a:pPr>
            <a:r>
              <a:rPr lang="en-US" sz="2000" dirty="0" smtClean="0"/>
              <a:t>Forest Land Owner Cooperatives: </a:t>
            </a:r>
          </a:p>
          <a:p>
            <a:pPr lvl="1">
              <a:lnSpc>
                <a:spcPct val="100000"/>
              </a:lnSpc>
              <a:spcBef>
                <a:spcPts val="0"/>
              </a:spcBef>
            </a:pPr>
            <a:r>
              <a:rPr lang="en-US" sz="2000" u="sng" dirty="0" smtClean="0">
                <a:hlinkClick r:id="rId7"/>
              </a:rPr>
              <a:t>http</a:t>
            </a:r>
            <a:r>
              <a:rPr lang="en-US" sz="2000" u="sng" dirty="0">
                <a:hlinkClick r:id="rId7"/>
              </a:rPr>
              <a:t>://www.partnersinforestry.com/</a:t>
            </a:r>
            <a:r>
              <a:rPr lang="en-US" sz="2000" dirty="0"/>
              <a:t> </a:t>
            </a:r>
            <a:r>
              <a:rPr lang="en-US" sz="2000" u="sng" dirty="0" smtClean="0">
                <a:hlinkClick r:id="rId8"/>
              </a:rPr>
              <a:t>http</a:t>
            </a:r>
            <a:r>
              <a:rPr lang="en-US" sz="2000" u="sng" dirty="0">
                <a:hlinkClick r:id="rId8"/>
              </a:rPr>
              <a:t>://www.uwcc.wisc.edu/pdf/Bulletins/bulletin_03_04.pdf</a:t>
            </a:r>
            <a:endParaRPr lang="en-US" sz="2000" dirty="0"/>
          </a:p>
          <a:p>
            <a:pPr marL="0" indent="0">
              <a:lnSpc>
                <a:spcPct val="100000"/>
              </a:lnSpc>
              <a:spcBef>
                <a:spcPts val="0"/>
              </a:spcBef>
              <a:buNone/>
            </a:pPr>
            <a:endParaRPr lang="en-US" sz="2000" dirty="0"/>
          </a:p>
        </p:txBody>
      </p:sp>
    </p:spTree>
    <p:extLst>
      <p:ext uri="{BB962C8B-B14F-4D97-AF65-F5344CB8AC3E}">
        <p14:creationId xmlns:p14="http://schemas.microsoft.com/office/powerpoint/2010/main" val="3274460396"/>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Autofit/>
          </a:bodyPr>
          <a:lstStyle/>
          <a:p>
            <a:pPr>
              <a:lnSpc>
                <a:spcPct val="100000"/>
              </a:lnSpc>
              <a:spcBef>
                <a:spcPts val="0"/>
              </a:spcBef>
            </a:pPr>
            <a:r>
              <a:rPr lang="en-US" sz="2000" dirty="0" smtClean="0"/>
              <a:t>Public Transportation:  </a:t>
            </a:r>
            <a:r>
              <a:rPr lang="en-US" sz="2000" dirty="0" err="1" smtClean="0"/>
              <a:t>Linx</a:t>
            </a:r>
            <a:r>
              <a:rPr lang="en-US" sz="2000" dirty="0" smtClean="0"/>
              <a:t> Transportation Cooperative for Yellowstone Park:  </a:t>
            </a:r>
            <a:r>
              <a:rPr lang="en-US" sz="2000" u="sng" dirty="0" smtClean="0">
                <a:hlinkClick r:id="rId2"/>
              </a:rPr>
              <a:t>http</a:t>
            </a:r>
            <a:r>
              <a:rPr lang="en-US" sz="2000" u="sng" dirty="0">
                <a:hlinkClick r:id="rId2"/>
              </a:rPr>
              <a:t>://www.nic.coop/focus-articles/linx.aspx</a:t>
            </a:r>
            <a:endParaRPr lang="en-US" sz="2000" dirty="0"/>
          </a:p>
          <a:p>
            <a:pPr>
              <a:lnSpc>
                <a:spcPct val="100000"/>
              </a:lnSpc>
              <a:spcBef>
                <a:spcPts val="0"/>
              </a:spcBef>
            </a:pPr>
            <a:r>
              <a:rPr lang="en-US" sz="2000" dirty="0" smtClean="0"/>
              <a:t>Ski Resort Cooperative: </a:t>
            </a:r>
            <a:r>
              <a:rPr lang="en-US" sz="2000" u="sng" dirty="0">
                <a:hlinkClick r:id="rId3"/>
              </a:rPr>
              <a:t>http://</a:t>
            </a:r>
            <a:r>
              <a:rPr lang="en-US" sz="2000" u="sng" dirty="0" smtClean="0">
                <a:hlinkClick r:id="rId3"/>
              </a:rPr>
              <a:t>www.madriverglen.com/coop/about-the-coop</a:t>
            </a:r>
            <a:endParaRPr lang="en-US" sz="2000" u="sng" dirty="0" smtClean="0"/>
          </a:p>
          <a:p>
            <a:pPr>
              <a:lnSpc>
                <a:spcPct val="100000"/>
              </a:lnSpc>
              <a:spcBef>
                <a:spcPts val="0"/>
              </a:spcBef>
            </a:pPr>
            <a:r>
              <a:rPr lang="en-US" sz="2000" dirty="0" smtClean="0"/>
              <a:t>Wine Tasting Cooperative:  </a:t>
            </a:r>
            <a:r>
              <a:rPr lang="en-US" sz="2000" u="sng" dirty="0">
                <a:hlinkClick r:id="rId4"/>
              </a:rPr>
              <a:t>http://www.familywineriesdrycreek.com/what-we-do/</a:t>
            </a:r>
            <a:r>
              <a:rPr lang="en-US" sz="2000" dirty="0"/>
              <a:t> </a:t>
            </a:r>
            <a:endParaRPr lang="en-US" sz="2000" dirty="0" smtClean="0"/>
          </a:p>
          <a:p>
            <a:pPr>
              <a:lnSpc>
                <a:spcPct val="100000"/>
              </a:lnSpc>
              <a:spcBef>
                <a:spcPts val="0"/>
              </a:spcBef>
            </a:pPr>
            <a:r>
              <a:rPr lang="en-US" sz="2000" dirty="0" smtClean="0"/>
              <a:t>Wine Trail Cooperative:  </a:t>
            </a:r>
          </a:p>
          <a:p>
            <a:pPr lvl="1">
              <a:lnSpc>
                <a:spcPct val="100000"/>
              </a:lnSpc>
              <a:spcBef>
                <a:spcPts val="0"/>
              </a:spcBef>
              <a:buFont typeface="Courier New" panose="02070309020205020404" pitchFamily="49" charset="0"/>
              <a:buChar char="o"/>
            </a:pPr>
            <a:r>
              <a:rPr lang="en-US" sz="2000" u="sng" dirty="0" smtClean="0">
                <a:hlinkClick r:id="rId5"/>
              </a:rPr>
              <a:t>http</a:t>
            </a:r>
            <a:r>
              <a:rPr lang="en-US" sz="2000" u="sng" dirty="0">
                <a:hlinkClick r:id="rId5"/>
              </a:rPr>
              <a:t>://</a:t>
            </a:r>
            <a:r>
              <a:rPr lang="en-US" sz="2000" u="sng" dirty="0" smtClean="0">
                <a:hlinkClick r:id="rId5"/>
              </a:rPr>
              <a:t>www.wisconsinwineryco-op.com/index.asp</a:t>
            </a:r>
            <a:endParaRPr lang="en-US" sz="2000" u="sng" dirty="0" smtClean="0"/>
          </a:p>
          <a:p>
            <a:pPr lvl="1">
              <a:lnSpc>
                <a:spcPct val="100000"/>
              </a:lnSpc>
              <a:spcBef>
                <a:spcPts val="0"/>
              </a:spcBef>
              <a:buFont typeface="Courier New" panose="02070309020205020404" pitchFamily="49" charset="0"/>
              <a:buChar char="o"/>
            </a:pPr>
            <a:r>
              <a:rPr lang="en-US" sz="2000" u="sng" dirty="0">
                <a:hlinkClick r:id="rId6"/>
              </a:rPr>
              <a:t>http://www.ptshipwrights.com/wp/about/</a:t>
            </a:r>
            <a:endParaRPr lang="en-US" sz="2000" dirty="0"/>
          </a:p>
          <a:p>
            <a:pPr>
              <a:lnSpc>
                <a:spcPct val="100000"/>
              </a:lnSpc>
              <a:spcBef>
                <a:spcPts val="0"/>
              </a:spcBef>
            </a:pPr>
            <a:r>
              <a:rPr lang="en-US" sz="2000" dirty="0" smtClean="0"/>
              <a:t>Hunting Cooperative:  </a:t>
            </a:r>
            <a:r>
              <a:rPr lang="en-US" sz="2000" u="sng" dirty="0" smtClean="0">
                <a:hlinkClick r:id="rId7"/>
              </a:rPr>
              <a:t>https</a:t>
            </a:r>
            <a:r>
              <a:rPr lang="en-US" sz="2000" u="sng" dirty="0">
                <a:hlinkClick r:id="rId7"/>
              </a:rPr>
              <a:t>://tpwd.texas.gov/business/licenses/media/PWD%20850%20Hunting%20Lease%20Info.pdf</a:t>
            </a:r>
            <a:endParaRPr lang="en-US" sz="2000" u="sng" dirty="0"/>
          </a:p>
          <a:p>
            <a:pPr>
              <a:lnSpc>
                <a:spcPct val="100000"/>
              </a:lnSpc>
              <a:spcBef>
                <a:spcPts val="0"/>
              </a:spcBef>
            </a:pPr>
            <a:r>
              <a:rPr lang="en-US" sz="2000" dirty="0" smtClean="0"/>
              <a:t>Sailing Cooperative:  </a:t>
            </a:r>
            <a:r>
              <a:rPr lang="en-US" sz="2000" u="sng" dirty="0">
                <a:hlinkClick r:id="rId8"/>
              </a:rPr>
              <a:t>http://www.cal-sailing.org/</a:t>
            </a:r>
            <a:endParaRPr lang="en-US" sz="2000" dirty="0"/>
          </a:p>
          <a:p>
            <a:pPr>
              <a:lnSpc>
                <a:spcPct val="100000"/>
              </a:lnSpc>
              <a:spcBef>
                <a:spcPts val="0"/>
              </a:spcBef>
            </a:pPr>
            <a:r>
              <a:rPr lang="en-US" sz="2000" dirty="0" smtClean="0"/>
              <a:t>Camp and Festival Ground:  </a:t>
            </a:r>
            <a:r>
              <a:rPr lang="en-US" sz="2000" u="sng" dirty="0">
                <a:hlinkClick r:id="rId9"/>
              </a:rPr>
              <a:t>https://mesaba.wordpress.com</a:t>
            </a:r>
            <a:r>
              <a:rPr lang="en-US" sz="2000" u="sng" dirty="0" smtClean="0">
                <a:hlinkClick r:id="rId9"/>
              </a:rPr>
              <a:t>/</a:t>
            </a:r>
            <a:endParaRPr lang="en-US" sz="2000" u="sng" dirty="0" smtClean="0"/>
          </a:p>
          <a:p>
            <a:pPr>
              <a:lnSpc>
                <a:spcPct val="100000"/>
              </a:lnSpc>
              <a:spcBef>
                <a:spcPts val="0"/>
              </a:spcBef>
            </a:pPr>
            <a:r>
              <a:rPr lang="en-US" sz="2000" dirty="0" smtClean="0"/>
              <a:t>Retirement Communities by the Lake:  </a:t>
            </a:r>
          </a:p>
          <a:p>
            <a:pPr lvl="1">
              <a:buFont typeface="Courier New" panose="02070309020205020404" pitchFamily="49" charset="0"/>
              <a:buChar char="o"/>
            </a:pPr>
            <a:r>
              <a:rPr lang="en-US" sz="2000" u="sng" dirty="0" smtClean="0">
                <a:hlinkClick r:id="rId10"/>
              </a:rPr>
              <a:t>http</a:t>
            </a:r>
            <a:r>
              <a:rPr lang="en-US" sz="2000" u="sng" dirty="0">
                <a:hlinkClick r:id="rId10"/>
              </a:rPr>
              <a:t>://www.bestguide-retirementcommunities.com/manufacturedhomesinflorida.html</a:t>
            </a:r>
            <a:endParaRPr lang="en-US" sz="2000" dirty="0"/>
          </a:p>
          <a:p>
            <a:pPr lvl="1">
              <a:buFont typeface="Courier New" panose="02070309020205020404" pitchFamily="49" charset="0"/>
              <a:buChar char="o"/>
            </a:pPr>
            <a:r>
              <a:rPr lang="en-US" sz="2000" u="sng" dirty="0">
                <a:hlinkClick r:id="rId11"/>
              </a:rPr>
              <a:t>http://cortezparkflorida.com/</a:t>
            </a:r>
            <a:endParaRPr lang="en-US" sz="2000" dirty="0"/>
          </a:p>
          <a:p>
            <a:r>
              <a:rPr lang="en-US" sz="2000" dirty="0"/>
              <a:t> </a:t>
            </a:r>
          </a:p>
          <a:p>
            <a:endParaRPr lang="en-US" sz="2000" dirty="0"/>
          </a:p>
        </p:txBody>
      </p:sp>
    </p:spTree>
    <p:extLst>
      <p:ext uri="{BB962C8B-B14F-4D97-AF65-F5344CB8AC3E}">
        <p14:creationId xmlns:p14="http://schemas.microsoft.com/office/powerpoint/2010/main" val="997303599"/>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057400" y="3819525"/>
            <a:ext cx="9829800" cy="3038475"/>
          </a:xfrm>
        </p:spPr>
        <p:txBody>
          <a:bodyPr anchor="t" anchorCtr="0">
            <a:noAutofit/>
          </a:bodyPr>
          <a:lstStyle/>
          <a:p>
            <a:pPr algn="r"/>
            <a:r>
              <a:rPr lang="en-US" sz="4000" b="1" dirty="0" smtClean="0">
                <a:solidFill>
                  <a:schemeClr val="bg1"/>
                </a:solidFill>
                <a:latin typeface="Cambria" panose="02040503050406030204" pitchFamily="18" charset="0"/>
                <a:ea typeface="Calibri" charset="0"/>
                <a:cs typeface="Calibri" charset="0"/>
              </a:rPr>
              <a:t>Any questions?</a:t>
            </a:r>
            <a:br>
              <a:rPr lang="en-US" sz="4000" b="1" dirty="0" smtClean="0">
                <a:solidFill>
                  <a:schemeClr val="bg1"/>
                </a:solidFill>
                <a:latin typeface="Cambria" panose="02040503050406030204" pitchFamily="18" charset="0"/>
                <a:ea typeface="Calibri" charset="0"/>
                <a:cs typeface="Calibri" charset="0"/>
              </a:rPr>
            </a:br>
            <a:r>
              <a:rPr lang="en-US" sz="4000" b="1" dirty="0" smtClean="0">
                <a:solidFill>
                  <a:schemeClr val="bg1"/>
                </a:solidFill>
                <a:latin typeface="Cambria" panose="02040503050406030204" pitchFamily="18" charset="0"/>
                <a:ea typeface="Calibri" charset="0"/>
                <a:cs typeface="Calibri" charset="0"/>
              </a:rPr>
              <a:t/>
            </a:r>
            <a:br>
              <a:rPr lang="en-US" sz="4000" b="1" dirty="0" smtClean="0">
                <a:solidFill>
                  <a:schemeClr val="bg1"/>
                </a:solidFill>
                <a:latin typeface="Cambria" panose="02040503050406030204" pitchFamily="18" charset="0"/>
                <a:ea typeface="Calibri" charset="0"/>
                <a:cs typeface="Calibri" charset="0"/>
              </a:rPr>
            </a:br>
            <a:r>
              <a:rPr lang="en-US" sz="1800" dirty="0" smtClean="0">
                <a:solidFill>
                  <a:schemeClr val="bg1">
                    <a:lumMod val="95000"/>
                  </a:schemeClr>
                </a:solidFill>
                <a:effectLst>
                  <a:outerShdw blurRad="38100" dist="38100" dir="2700000" algn="tl">
                    <a:srgbClr val="000000">
                      <a:alpha val="43137"/>
                    </a:srgbClr>
                  </a:outerShdw>
                </a:effectLst>
                <a:latin typeface="Cambria" panose="02040503050406030204" pitchFamily="18" charset="0"/>
                <a:ea typeface="Calibri" charset="0"/>
                <a:cs typeface="Calibri" charset="0"/>
              </a:rPr>
              <a:t>Claudette Fernandez</a:t>
            </a:r>
            <a:r>
              <a:rPr lang="en-US" sz="1800" dirty="0">
                <a:solidFill>
                  <a:schemeClr val="bg1">
                    <a:lumMod val="95000"/>
                  </a:schemeClr>
                </a:solidFill>
                <a:effectLst>
                  <a:outerShdw blurRad="38100" dist="38100" dir="2700000" algn="tl">
                    <a:srgbClr val="000000">
                      <a:alpha val="43137"/>
                    </a:srgbClr>
                  </a:outerShdw>
                </a:effectLst>
                <a:latin typeface="Cambria" panose="02040503050406030204" pitchFamily="18" charset="0"/>
                <a:ea typeface="Calibri" charset="0"/>
                <a:cs typeface="Calibri" charset="0"/>
              </a:rPr>
              <a:t/>
            </a:r>
            <a:br>
              <a:rPr lang="en-US" sz="1800" dirty="0">
                <a:solidFill>
                  <a:schemeClr val="bg1">
                    <a:lumMod val="95000"/>
                  </a:schemeClr>
                </a:solidFill>
                <a:effectLst>
                  <a:outerShdw blurRad="38100" dist="38100" dir="2700000" algn="tl">
                    <a:srgbClr val="000000">
                      <a:alpha val="43137"/>
                    </a:srgbClr>
                  </a:outerShdw>
                </a:effectLst>
                <a:latin typeface="Cambria" panose="02040503050406030204" pitchFamily="18" charset="0"/>
                <a:ea typeface="Calibri" charset="0"/>
                <a:cs typeface="Calibri" charset="0"/>
              </a:rPr>
            </a:br>
            <a:r>
              <a:rPr lang="en-US" sz="1800" dirty="0" smtClean="0">
                <a:solidFill>
                  <a:schemeClr val="bg1">
                    <a:lumMod val="95000"/>
                  </a:schemeClr>
                </a:solidFill>
                <a:effectLst>
                  <a:outerShdw blurRad="38100" dist="38100" dir="2700000" algn="tl">
                    <a:srgbClr val="000000">
                      <a:alpha val="43137"/>
                    </a:srgbClr>
                  </a:outerShdw>
                </a:effectLst>
                <a:latin typeface="Cambria" panose="02040503050406030204" pitchFamily="18" charset="0"/>
                <a:ea typeface="Calibri" charset="0"/>
                <a:cs typeface="Calibri" charset="0"/>
              </a:rPr>
              <a:t>Rural Business-Cooperative Service</a:t>
            </a:r>
            <a:br>
              <a:rPr lang="en-US" sz="1800" dirty="0" smtClean="0">
                <a:solidFill>
                  <a:schemeClr val="bg1">
                    <a:lumMod val="95000"/>
                  </a:schemeClr>
                </a:solidFill>
                <a:effectLst>
                  <a:outerShdw blurRad="38100" dist="38100" dir="2700000" algn="tl">
                    <a:srgbClr val="000000">
                      <a:alpha val="43137"/>
                    </a:srgbClr>
                  </a:outerShdw>
                </a:effectLst>
                <a:latin typeface="Cambria" panose="02040503050406030204" pitchFamily="18" charset="0"/>
                <a:ea typeface="Calibri" charset="0"/>
                <a:cs typeface="Calibri" charset="0"/>
              </a:rPr>
            </a:br>
            <a:r>
              <a:rPr lang="en-US" sz="1800" dirty="0" smtClean="0">
                <a:solidFill>
                  <a:schemeClr val="bg1">
                    <a:lumMod val="95000"/>
                  </a:schemeClr>
                </a:solidFill>
                <a:effectLst>
                  <a:outerShdw blurRad="38100" dist="38100" dir="2700000" algn="tl">
                    <a:srgbClr val="000000">
                      <a:alpha val="43137"/>
                    </a:srgbClr>
                  </a:outerShdw>
                </a:effectLst>
                <a:latin typeface="Cambria" panose="02040503050406030204" pitchFamily="18" charset="0"/>
                <a:ea typeface="Calibri" charset="0"/>
                <a:cs typeface="Calibri" charset="0"/>
              </a:rPr>
              <a:t>USDA Rural Development</a:t>
            </a:r>
            <a:br>
              <a:rPr lang="en-US" sz="1800" dirty="0" smtClean="0">
                <a:solidFill>
                  <a:schemeClr val="bg1">
                    <a:lumMod val="95000"/>
                  </a:schemeClr>
                </a:solidFill>
                <a:effectLst>
                  <a:outerShdw blurRad="38100" dist="38100" dir="2700000" algn="tl">
                    <a:srgbClr val="000000">
                      <a:alpha val="43137"/>
                    </a:srgbClr>
                  </a:outerShdw>
                </a:effectLst>
                <a:latin typeface="Cambria" panose="02040503050406030204" pitchFamily="18" charset="0"/>
                <a:ea typeface="Calibri" charset="0"/>
                <a:cs typeface="Calibri" charset="0"/>
              </a:rPr>
            </a:br>
            <a:r>
              <a:rPr lang="en-US" sz="1800" dirty="0" smtClean="0">
                <a:solidFill>
                  <a:schemeClr val="bg1">
                    <a:lumMod val="95000"/>
                  </a:schemeClr>
                </a:solidFill>
                <a:effectLst>
                  <a:outerShdw blurRad="38100" dist="38100" dir="2700000" algn="tl">
                    <a:srgbClr val="000000">
                      <a:alpha val="43137"/>
                    </a:srgbClr>
                  </a:outerShdw>
                </a:effectLst>
                <a:latin typeface="Cambria" panose="02040503050406030204" pitchFamily="18" charset="0"/>
                <a:ea typeface="Calibri" charset="0"/>
                <a:cs typeface="Calibri" charset="0"/>
              </a:rPr>
              <a:t>Claudette.Fernandez@wdc.usda.gov</a:t>
            </a:r>
            <a:br>
              <a:rPr lang="en-US" sz="1800" dirty="0" smtClean="0">
                <a:solidFill>
                  <a:schemeClr val="bg1">
                    <a:lumMod val="95000"/>
                  </a:schemeClr>
                </a:solidFill>
                <a:effectLst>
                  <a:outerShdw blurRad="38100" dist="38100" dir="2700000" algn="tl">
                    <a:srgbClr val="000000">
                      <a:alpha val="43137"/>
                    </a:srgbClr>
                  </a:outerShdw>
                </a:effectLst>
                <a:latin typeface="Cambria" panose="02040503050406030204" pitchFamily="18" charset="0"/>
                <a:ea typeface="Calibri" charset="0"/>
                <a:cs typeface="Calibri" charset="0"/>
              </a:rPr>
            </a:br>
            <a:r>
              <a:rPr lang="en-US" sz="1800" dirty="0" smtClean="0">
                <a:solidFill>
                  <a:schemeClr val="bg1">
                    <a:lumMod val="95000"/>
                  </a:schemeClr>
                </a:solidFill>
                <a:effectLst>
                  <a:outerShdw blurRad="38100" dist="38100" dir="2700000" algn="tl">
                    <a:srgbClr val="000000">
                      <a:alpha val="43137"/>
                    </a:srgbClr>
                  </a:outerShdw>
                </a:effectLst>
                <a:latin typeface="Cambria" panose="02040503050406030204" pitchFamily="18" charset="0"/>
                <a:ea typeface="Calibri" charset="0"/>
                <a:cs typeface="Calibri" charset="0"/>
              </a:rPr>
              <a:t>Phone:  202-365-5320</a:t>
            </a:r>
            <a:r>
              <a:rPr lang="en-US" sz="3200" b="1" dirty="0" smtClean="0">
                <a:solidFill>
                  <a:schemeClr val="bg1"/>
                </a:solidFill>
                <a:latin typeface="Calibri" charset="0"/>
                <a:ea typeface="Calibri" charset="0"/>
                <a:cs typeface="Calibri" charset="0"/>
              </a:rPr>
              <a:t/>
            </a:r>
            <a:br>
              <a:rPr lang="en-US" sz="3200" b="1" dirty="0" smtClean="0">
                <a:solidFill>
                  <a:schemeClr val="bg1"/>
                </a:solidFill>
                <a:latin typeface="Calibri" charset="0"/>
                <a:ea typeface="Calibri" charset="0"/>
                <a:cs typeface="Calibri" charset="0"/>
              </a:rPr>
            </a:br>
            <a:endParaRPr lang="en-US" sz="1600"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4258701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0" y="0"/>
            <a:ext cx="12200215" cy="2018581"/>
          </a:xfrm>
          <a:prstGeom prst="rect">
            <a:avLst/>
          </a:prstGeom>
        </p:spPr>
      </p:pic>
      <p:sp>
        <p:nvSpPr>
          <p:cNvPr id="6" name="Subtitle 5"/>
          <p:cNvSpPr>
            <a:spLocks noGrp="1"/>
          </p:cNvSpPr>
          <p:nvPr>
            <p:ph type="subTitle" idx="1"/>
          </p:nvPr>
        </p:nvSpPr>
        <p:spPr>
          <a:xfrm>
            <a:off x="1524000" y="2129741"/>
            <a:ext cx="9144000" cy="3854369"/>
          </a:xfrm>
        </p:spPr>
        <p:txBody>
          <a:bodyPr>
            <a:normAutofit/>
          </a:bodyPr>
          <a:lstStyle/>
          <a:p>
            <a:pPr algn="just"/>
            <a:endParaRPr lang="en-US" sz="1800" i="1" dirty="0" smtClean="0"/>
          </a:p>
          <a:p>
            <a:pPr algn="just"/>
            <a:endParaRPr lang="en-US" sz="1800" i="1" dirty="0"/>
          </a:p>
          <a:p>
            <a:pPr algn="just"/>
            <a:r>
              <a:rPr lang="en-US" sz="1800" i="1" dirty="0" smtClean="0"/>
              <a:t>The </a:t>
            </a:r>
            <a:r>
              <a:rPr lang="en-US" sz="1800" i="1" dirty="0"/>
              <a:t>U.S. Department of Agriculture (USDA) prohibits discrimination in all its programs and activities on the basis of race, color, national origin, age, disability, and where applicable, sex, marital status, familial status, parental status, religion, sexual orientation, genetic information, political beliefs, reprisal, or because all or part of an individual's income is derived from any public assistance program. (Not all prohibited bases apply to all programs.) Persons with disabilities who require alternative means for communication of program information (Braille, large print, audiotape, etc.) should contact USDA's TARGET Center at (202) 720-2600 (voice and TDD). To file a complaint of discrimination, write to USDA, Director, Office of Civil Rights, 1400 Independence Avenue, S.W. , Washington , D.C. 20250-9410 , or call (800) 795-3272 (voice) or (202) 720-6382 (TDD). USDA is an equal opportunity provider and employer.</a:t>
            </a:r>
          </a:p>
        </p:txBody>
      </p:sp>
    </p:spTree>
    <p:extLst>
      <p:ext uri="{BB962C8B-B14F-4D97-AF65-F5344CB8AC3E}">
        <p14:creationId xmlns:p14="http://schemas.microsoft.com/office/powerpoint/2010/main" val="275195104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Who We Are</a:t>
            </a:r>
            <a:endParaRPr lang="en-US" b="1" dirty="0">
              <a:effectLst>
                <a:outerShdw blurRad="38100" dist="38100" dir="2700000" algn="tl">
                  <a:srgbClr val="000000">
                    <a:alpha val="43137"/>
                  </a:srgbClr>
                </a:outerShdw>
              </a:effectLst>
            </a:endParaRP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93135553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81200" y="274638"/>
            <a:ext cx="8229600" cy="1143000"/>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500" b="1" dirty="0">
                <a:effectLst>
                  <a:outerShdw blurRad="38100" dist="38100" dir="2700000" algn="tl">
                    <a:srgbClr val="000000">
                      <a:alpha val="43137"/>
                    </a:srgbClr>
                  </a:outerShdw>
                </a:effectLst>
              </a:rPr>
              <a:t>One USDA, Seven Mission Areas</a:t>
            </a:r>
          </a:p>
        </p:txBody>
      </p:sp>
      <p:graphicFrame>
        <p:nvGraphicFramePr>
          <p:cNvPr id="3" name="Diagram 2"/>
          <p:cNvGraphicFramePr/>
          <p:nvPr>
            <p:extLst/>
          </p:nvPr>
        </p:nvGraphicFramePr>
        <p:xfrm>
          <a:off x="3048000" y="141763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p:cNvSpPr/>
          <p:nvPr/>
        </p:nvSpPr>
        <p:spPr>
          <a:xfrm>
            <a:off x="4152900" y="3962400"/>
            <a:ext cx="3886200" cy="167640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1512395"/>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Rural </a:t>
            </a:r>
            <a:r>
              <a:rPr lang="en-US" dirty="0" smtClean="0"/>
              <a:t>Development</a:t>
            </a:r>
            <a:endParaRPr lang="en-US" dirty="0"/>
          </a:p>
        </p:txBody>
      </p:sp>
      <p:sp>
        <p:nvSpPr>
          <p:cNvPr id="5" name="Content Placeholder 4"/>
          <p:cNvSpPr>
            <a:spLocks noGrp="1"/>
          </p:cNvSpPr>
          <p:nvPr>
            <p:ph idx="1"/>
          </p:nvPr>
        </p:nvSpPr>
        <p:spPr/>
        <p:txBody>
          <a:bodyPr>
            <a:normAutofit/>
          </a:bodyPr>
          <a:lstStyle/>
          <a:p>
            <a:pPr marL="0" indent="0" algn="ctr">
              <a:lnSpc>
                <a:spcPct val="100000"/>
              </a:lnSpc>
              <a:spcBef>
                <a:spcPts val="0"/>
              </a:spcBef>
              <a:buNone/>
            </a:pPr>
            <a:r>
              <a:rPr lang="en-US" sz="2200" b="1" dirty="0" smtClean="0">
                <a:solidFill>
                  <a:srgbClr val="C00000"/>
                </a:solidFill>
              </a:rPr>
              <a:t>MISSION:  </a:t>
            </a:r>
            <a:r>
              <a:rPr lang="en-US" sz="2200" dirty="0" smtClean="0"/>
              <a:t>It is Rural Development’s mission to increase economic opportunities and </a:t>
            </a:r>
          </a:p>
          <a:p>
            <a:pPr marL="0" indent="0" algn="ctr">
              <a:lnSpc>
                <a:spcPct val="100000"/>
              </a:lnSpc>
              <a:spcBef>
                <a:spcPts val="0"/>
              </a:spcBef>
              <a:buNone/>
            </a:pPr>
            <a:r>
              <a:rPr lang="en-US" sz="2200" dirty="0" smtClean="0"/>
              <a:t>improve the quality of life for rural Americans.  </a:t>
            </a:r>
            <a:endParaRPr lang="en-US" sz="2200" dirty="0"/>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33601" y="2743201"/>
            <a:ext cx="7996087" cy="367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893678"/>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Rural Development Offices</a:t>
            </a:r>
            <a:endParaRPr lang="en-US"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603172" y="1679576"/>
            <a:ext cx="4985657" cy="4592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183092" y="6277390"/>
            <a:ext cx="3812454" cy="369332"/>
          </a:xfrm>
          <a:prstGeom prst="rect">
            <a:avLst/>
          </a:prstGeom>
        </p:spPr>
        <p:txBody>
          <a:bodyPr wrap="none">
            <a:spAutoFit/>
          </a:bodyPr>
          <a:lstStyle/>
          <a:p>
            <a:r>
              <a:rPr lang="en-US" dirty="0">
                <a:hlinkClick r:id="rId3"/>
              </a:rPr>
              <a:t>http://</a:t>
            </a:r>
            <a:r>
              <a:rPr lang="en-US" dirty="0">
                <a:hlinkClick r:id="rId3"/>
              </a:rPr>
              <a:t>www.rd.usda.gov/browse-state</a:t>
            </a:r>
            <a:r>
              <a:rPr lang="en-US" dirty="0"/>
              <a:t> </a:t>
            </a:r>
            <a:endParaRPr lang="en-US" dirty="0"/>
          </a:p>
        </p:txBody>
      </p:sp>
    </p:spTree>
    <p:extLst>
      <p:ext uri="{BB962C8B-B14F-4D97-AF65-F5344CB8AC3E}">
        <p14:creationId xmlns:p14="http://schemas.microsoft.com/office/powerpoint/2010/main" val="3267414022"/>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 Rural Communities</a:t>
            </a:r>
            <a:endParaRPr lang="en-US" dirty="0"/>
          </a:p>
        </p:txBody>
      </p:sp>
      <p:sp>
        <p:nvSpPr>
          <p:cNvPr id="3" name="Content Placeholder 2"/>
          <p:cNvSpPr>
            <a:spLocks noGrp="1"/>
          </p:cNvSpPr>
          <p:nvPr>
            <p:ph idx="1"/>
          </p:nvPr>
        </p:nvSpPr>
        <p:spPr/>
        <p:txBody>
          <a:bodyPr>
            <a:noAutofit/>
          </a:bodyPr>
          <a:lstStyle/>
          <a:p>
            <a:pPr>
              <a:spcBef>
                <a:spcPts val="600"/>
              </a:spcBef>
            </a:pPr>
            <a:r>
              <a:rPr lang="en-US" sz="2000" b="1" dirty="0"/>
              <a:t>Outmigration: </a:t>
            </a:r>
            <a:r>
              <a:rPr lang="en-US" sz="2000" dirty="0"/>
              <a:t>More people are moving out than moving in. </a:t>
            </a:r>
          </a:p>
          <a:p>
            <a:pPr>
              <a:spcBef>
                <a:spcPts val="600"/>
              </a:spcBef>
            </a:pPr>
            <a:r>
              <a:rPr lang="en-US" sz="2000" b="1" dirty="0"/>
              <a:t>Declining Labor Force:  </a:t>
            </a:r>
            <a:r>
              <a:rPr lang="en-US" sz="2000" dirty="0"/>
              <a:t>Employment losses persisted in many rural areas, including much of the South, Appalachia, Northwest, and Mountain West.  </a:t>
            </a:r>
          </a:p>
          <a:p>
            <a:pPr>
              <a:spcBef>
                <a:spcPts val="600"/>
              </a:spcBef>
            </a:pPr>
            <a:r>
              <a:rPr lang="en-US" sz="2000" b="1" dirty="0"/>
              <a:t>Aging Population: </a:t>
            </a:r>
            <a:r>
              <a:rPr lang="en-US" sz="2000" dirty="0"/>
              <a:t>On average, rural populations are older than populations in other parts of the country.   They face extra challenges such as transportation to medical and other essential services.</a:t>
            </a:r>
            <a:endParaRPr lang="en-US" sz="2000" b="1" dirty="0"/>
          </a:p>
          <a:p>
            <a:pPr>
              <a:spcBef>
                <a:spcPts val="600"/>
              </a:spcBef>
            </a:pPr>
            <a:r>
              <a:rPr lang="en-US" sz="2000" b="1" dirty="0"/>
              <a:t>College Education: </a:t>
            </a:r>
            <a:r>
              <a:rPr lang="en-US" sz="2000" dirty="0"/>
              <a:t>Rural areas had a far greater proportion of working-age adults with a high school diploma but no further education, and a slightly greater proportion with some college experience but less than a 4-year degree.  Many young adults leave rural areas to attend college, and many of these people remain in urban areas after college due to the higher earnings available to them in those areas.</a:t>
            </a:r>
          </a:p>
          <a:p>
            <a:pPr>
              <a:spcBef>
                <a:spcPts val="600"/>
              </a:spcBef>
            </a:pPr>
            <a:r>
              <a:rPr lang="en-US" sz="2000" b="1" dirty="0"/>
              <a:t>Poverty and Childhood Poverty:   </a:t>
            </a:r>
            <a:r>
              <a:rPr lang="en-US" sz="2000" dirty="0"/>
              <a:t>85 percent of the nation’s poor are in rural and one in four rural American children live in poverty.  </a:t>
            </a:r>
          </a:p>
        </p:txBody>
      </p:sp>
    </p:spTree>
    <p:extLst>
      <p:ext uri="{BB962C8B-B14F-4D97-AF65-F5344CB8AC3E}">
        <p14:creationId xmlns:p14="http://schemas.microsoft.com/office/powerpoint/2010/main" val="75245216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b="13151"/>
          <a:stretch/>
        </p:blipFill>
        <p:spPr>
          <a:xfrm>
            <a:off x="-1" y="0"/>
            <a:ext cx="12192001" cy="6858000"/>
          </a:xfrm>
          <a:prstGeom prst="rect">
            <a:avLst/>
          </a:prstGeom>
        </p:spPr>
      </p:pic>
      <p:sp>
        <p:nvSpPr>
          <p:cNvPr id="4" name="Title 3"/>
          <p:cNvSpPr>
            <a:spLocks noGrp="1"/>
          </p:cNvSpPr>
          <p:nvPr>
            <p:ph type="title"/>
          </p:nvPr>
        </p:nvSpPr>
        <p:spPr/>
        <p:txBody>
          <a:bodyPr anchor="b"/>
          <a:lstStyle/>
          <a:p>
            <a:r>
              <a:rPr lang="en-US" b="1" dirty="0" smtClean="0">
                <a:effectLst>
                  <a:outerShdw blurRad="38100" dist="38100" dir="2700000" algn="tl">
                    <a:srgbClr val="000000">
                      <a:alpha val="43137"/>
                    </a:srgbClr>
                  </a:outerShdw>
                </a:effectLst>
              </a:rPr>
              <a:t>  Why Recreational Economy?</a:t>
            </a:r>
            <a:endParaRPr lang="en-US" b="1" dirty="0">
              <a:effectLst>
                <a:outerShdw blurRad="38100" dist="38100" dir="2700000" algn="tl">
                  <a:srgbClr val="000000">
                    <a:alpha val="43137"/>
                  </a:srgbClr>
                </a:outerShdw>
              </a:effectLst>
            </a:endParaRPr>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4052336338"/>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1598613"/>
            <a:ext cx="9144000" cy="3116262"/>
          </a:xfrm>
        </p:spPr>
        <p:txBody>
          <a:bodyPr>
            <a:normAutofit fontScale="90000"/>
          </a:bodyPr>
          <a:lstStyle/>
          <a:p>
            <a:r>
              <a:rPr lang="en-US" sz="3500" dirty="0" smtClean="0">
                <a:solidFill>
                  <a:schemeClr val="bg1"/>
                </a:solidFill>
                <a:latin typeface="Baskerville Old Face" panose="02020602080505020303" pitchFamily="18" charset="0"/>
              </a:rPr>
              <a:t>“Today</a:t>
            </a:r>
            <a:r>
              <a:rPr lang="en-US" sz="3500" dirty="0">
                <a:solidFill>
                  <a:schemeClr val="bg1"/>
                </a:solidFill>
                <a:latin typeface="Baskerville Old Face" panose="02020602080505020303" pitchFamily="18" charset="0"/>
              </a:rPr>
              <a:t>, the country looks to rural America to not only provide food and fiber, but also for crucial emerging economic opportunities in renewable energy, broadband, and recreation</a:t>
            </a:r>
            <a:r>
              <a:rPr lang="en-US" sz="3500" dirty="0" smtClean="0">
                <a:solidFill>
                  <a:schemeClr val="bg1"/>
                </a:solidFill>
                <a:latin typeface="Baskerville Old Face" panose="02020602080505020303" pitchFamily="18" charset="0"/>
              </a:rPr>
              <a:t>.”</a:t>
            </a:r>
            <a:br>
              <a:rPr lang="en-US" sz="3500" dirty="0" smtClean="0">
                <a:solidFill>
                  <a:schemeClr val="bg1"/>
                </a:solidFill>
                <a:latin typeface="Baskerville Old Face" panose="02020602080505020303" pitchFamily="18" charset="0"/>
              </a:rPr>
            </a:br>
            <a:r>
              <a:rPr lang="en-US" sz="3500" dirty="0">
                <a:solidFill>
                  <a:schemeClr val="bg1"/>
                </a:solidFill>
                <a:latin typeface="Baskerville Old Face" panose="02020602080505020303" pitchFamily="18" charset="0"/>
              </a:rPr>
              <a:t/>
            </a:r>
            <a:br>
              <a:rPr lang="en-US" sz="3500" dirty="0">
                <a:solidFill>
                  <a:schemeClr val="bg1"/>
                </a:solidFill>
                <a:latin typeface="Baskerville Old Face" panose="02020602080505020303" pitchFamily="18" charset="0"/>
              </a:rPr>
            </a:br>
            <a:r>
              <a:rPr lang="en-US" sz="3500" dirty="0" smtClean="0">
                <a:solidFill>
                  <a:schemeClr val="bg1"/>
                </a:solidFill>
                <a:latin typeface="Baskerville Old Face" panose="02020602080505020303" pitchFamily="18" charset="0"/>
              </a:rPr>
              <a:t>				-USDA Strategic Plan 2014-2018</a:t>
            </a:r>
            <a:br>
              <a:rPr lang="en-US" sz="3500" dirty="0" smtClean="0">
                <a:solidFill>
                  <a:schemeClr val="bg1"/>
                </a:solidFill>
                <a:latin typeface="Baskerville Old Face" panose="02020602080505020303" pitchFamily="18" charset="0"/>
              </a:rPr>
            </a:br>
            <a:endParaRPr lang="en-US" sz="3500"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809586174"/>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1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TotalTime>
  <Words>3158</Words>
  <Application>Microsoft Office PowerPoint</Application>
  <PresentationFormat>Widescreen</PresentationFormat>
  <Paragraphs>276</Paragraphs>
  <Slides>28</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Baskerville Old Face</vt:lpstr>
      <vt:lpstr>Calibri</vt:lpstr>
      <vt:lpstr>Calibri Light</vt:lpstr>
      <vt:lpstr>Cambria</vt:lpstr>
      <vt:lpstr>Candara</vt:lpstr>
      <vt:lpstr>Courier New</vt:lpstr>
      <vt:lpstr>1_Office Theme</vt:lpstr>
      <vt:lpstr>2_Office Theme</vt:lpstr>
      <vt:lpstr>Recreational Economy  Claudette Fernandez Rural Business-Cooperative Service USDA Rural Development Claudette.Fernandez@wdc.usda.gov Phone:  202-365-5320 </vt:lpstr>
      <vt:lpstr>Topics</vt:lpstr>
      <vt:lpstr>Who We Are</vt:lpstr>
      <vt:lpstr>PowerPoint Presentation</vt:lpstr>
      <vt:lpstr>Rural Development</vt:lpstr>
      <vt:lpstr>Rural Development Offices</vt:lpstr>
      <vt:lpstr>Challenges in Rural Communities</vt:lpstr>
      <vt:lpstr>  Why Recreational Economy?</vt:lpstr>
      <vt:lpstr>“Today, the country looks to rural America to not only provide food and fiber, but also for crucial emerging economic opportunities in renewable energy, broadband, and recreation.”      -USDA Strategic Plan 2014-2018 </vt:lpstr>
      <vt:lpstr>Where are our target communities are?</vt:lpstr>
      <vt:lpstr>Outmigration</vt:lpstr>
      <vt:lpstr>Aging Population</vt:lpstr>
      <vt:lpstr>Persistent Poverty</vt:lpstr>
      <vt:lpstr>What’s Available for Technical Assistance and Financing?</vt:lpstr>
      <vt:lpstr>Rural Business &amp; Cooperative Service (RBCS)</vt:lpstr>
      <vt:lpstr>Rural Housing Service (RHS)</vt:lpstr>
      <vt:lpstr>Rural Utility Service (RUS)</vt:lpstr>
      <vt:lpstr>Rural Utility Service (RUS)</vt:lpstr>
      <vt:lpstr>How to Get it Done?</vt:lpstr>
      <vt:lpstr>Farm Bill 6025 Strategic Economic &amp; Community Development</vt:lpstr>
      <vt:lpstr>Examples</vt:lpstr>
      <vt:lpstr>Examples</vt:lpstr>
      <vt:lpstr>Examples</vt:lpstr>
      <vt:lpstr>Cooperative Development</vt:lpstr>
      <vt:lpstr>Examples</vt:lpstr>
      <vt:lpstr>Examples</vt:lpstr>
      <vt:lpstr>Any questions?  Claudette Fernandez Rural Business-Cooperative Service USDA Rural Development Claudette.Fernandez@wdc.usda.gov Phone:  202-365-5320 </vt:lpstr>
      <vt:lpstr>PowerPoint Presentation</vt:lpstr>
    </vt:vector>
  </TitlesOfParts>
  <Company>USDA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Fernandez, Claudette - RD, Washington, DC</dc:creator>
  <cp:lastModifiedBy>Fernandez, Claudette - RD, Washington, DC</cp:lastModifiedBy>
  <cp:revision>19</cp:revision>
  <dcterms:created xsi:type="dcterms:W3CDTF">2016-04-25T11:14:14Z</dcterms:created>
  <dcterms:modified xsi:type="dcterms:W3CDTF">2016-04-28T04:28:24Z</dcterms:modified>
</cp:coreProperties>
</file>