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 id="2147483673" r:id="rId2"/>
  </p:sldMasterIdLst>
  <p:notesMasterIdLst>
    <p:notesMasterId r:id="rId18"/>
  </p:notesMasterIdLst>
  <p:handoutMasterIdLst>
    <p:handoutMasterId r:id="rId19"/>
  </p:handoutMasterIdLst>
  <p:sldIdLst>
    <p:sldId id="256" r:id="rId3"/>
    <p:sldId id="279" r:id="rId4"/>
    <p:sldId id="286" r:id="rId5"/>
    <p:sldId id="296" r:id="rId6"/>
    <p:sldId id="287" r:id="rId7"/>
    <p:sldId id="288" r:id="rId8"/>
    <p:sldId id="298" r:id="rId9"/>
    <p:sldId id="305" r:id="rId10"/>
    <p:sldId id="299" r:id="rId11"/>
    <p:sldId id="302" r:id="rId12"/>
    <p:sldId id="306" r:id="rId13"/>
    <p:sldId id="289" r:id="rId14"/>
    <p:sldId id="308" r:id="rId15"/>
    <p:sldId id="307" r:id="rId16"/>
    <p:sldId id="277"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otham Book" pitchFamily="50" charset="0"/>
      <p:regular r:id="rId24"/>
    </p:embeddedFont>
    <p:embeddedFont>
      <p:font typeface="Century Gothic" panose="020B050202020202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192"/>
    <a:srgbClr val="AB4844"/>
    <a:srgbClr val="E4C91E"/>
    <a:srgbClr val="07A196"/>
    <a:srgbClr val="06357A"/>
    <a:srgbClr val="982222"/>
    <a:srgbClr val="4E84C4"/>
    <a:srgbClr val="6A9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5" autoAdjust="0"/>
    <p:restoredTop sz="88277" autoAdjust="0"/>
  </p:normalViewPr>
  <p:slideViewPr>
    <p:cSldViewPr snapToGrid="0">
      <p:cViewPr varScale="1">
        <p:scale>
          <a:sx n="97" d="100"/>
          <a:sy n="97" d="100"/>
        </p:scale>
        <p:origin x="84" y="432"/>
      </p:cViewPr>
      <p:guideLst>
        <p:guide orient="horz" pos="2160"/>
        <p:guide pos="3840"/>
        <p:guide orient="horz" pos="2168"/>
      </p:guideLst>
    </p:cSldViewPr>
  </p:slid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dirty="0" smtClean="0">
                <a:effectLst/>
                <a:latin typeface="Gotham Book" pitchFamily="50" charset="0"/>
              </a:rPr>
              <a:t>Fixed</a:t>
            </a:r>
            <a:r>
              <a:rPr lang="en-US" sz="1100" baseline="0" dirty="0" smtClean="0">
                <a:effectLst/>
                <a:latin typeface="Gotham Book" pitchFamily="50" charset="0"/>
              </a:rPr>
              <a:t> </a:t>
            </a:r>
            <a:r>
              <a:rPr lang="en-US" sz="1100" dirty="0" smtClean="0">
                <a:effectLst/>
                <a:latin typeface="Gotham Book" pitchFamily="50" charset="0"/>
              </a:rPr>
              <a:t>Broadband</a:t>
            </a:r>
            <a:r>
              <a:rPr lang="en-US" sz="1100" baseline="0" dirty="0" smtClean="0">
                <a:effectLst/>
                <a:latin typeface="Gotham Book" pitchFamily="50" charset="0"/>
              </a:rPr>
              <a:t> Adoption by Demographic</a:t>
            </a:r>
            <a:endParaRPr lang="en-US" sz="1100" dirty="0" smtClean="0">
              <a:effectLst/>
              <a:latin typeface="Gotham Book" pitchFamily="50" charset="0"/>
            </a:endParaRPr>
          </a:p>
        </c:rich>
      </c:tx>
      <c:layout>
        <c:manualLayout>
          <c:xMode val="edge"/>
          <c:yMode val="edge"/>
          <c:x val="0.10503834926958801"/>
          <c:y val="1.9233288470264769E-2"/>
        </c:manualLayout>
      </c:layout>
      <c:overlay val="0"/>
    </c:title>
    <c:autoTitleDeleted val="0"/>
    <c:plotArea>
      <c:layout>
        <c:manualLayout>
          <c:layoutTarget val="inner"/>
          <c:xMode val="edge"/>
          <c:yMode val="edge"/>
          <c:x val="0.47358737394667771"/>
          <c:y val="7.8776459760711723E-2"/>
          <c:w val="0.46618430230467767"/>
          <c:h val="0.84389232741256182"/>
        </c:manualLayout>
      </c:layout>
      <c:barChart>
        <c:barDir val="bar"/>
        <c:grouping val="stacked"/>
        <c:varyColors val="0"/>
        <c:ser>
          <c:idx val="0"/>
          <c:order val="0"/>
          <c:tx>
            <c:strRef>
              <c:f>Sheet1!$B$1</c:f>
              <c:strCache>
                <c:ptCount val="1"/>
                <c:pt idx="0">
                  <c:v>Broadband</c:v>
                </c:pt>
              </c:strCache>
            </c:strRef>
          </c:tx>
          <c:spPr>
            <a:solidFill>
              <a:srgbClr val="005B99"/>
            </a:solidFill>
            <a:ln>
              <a:noFill/>
            </a:ln>
          </c:spPr>
          <c:invertIfNegative val="0"/>
          <c:dLbls>
            <c:spPr>
              <a:noFill/>
              <a:ln>
                <a:noFill/>
              </a:ln>
              <a:effectLst/>
            </c:spPr>
            <c:txPr>
              <a:bodyPr/>
              <a:lstStyle/>
              <a:p>
                <a:pPr>
                  <a:defRPr sz="1050" b="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Household Income $50,000 or Greater</c:v>
                </c:pt>
                <c:pt idx="1">
                  <c:v>Household Income Less than $50,000</c:v>
                </c:pt>
                <c:pt idx="2">
                  <c:v>Non-Military</c:v>
                </c:pt>
                <c:pt idx="3">
                  <c:v>Active or Retired Military</c:v>
                </c:pt>
                <c:pt idx="4">
                  <c:v>No School-Age Children</c:v>
                </c:pt>
                <c:pt idx="5">
                  <c:v>School-Age Children</c:v>
                </c:pt>
                <c:pt idx="6">
                  <c:v>Other Employment Status</c:v>
                </c:pt>
                <c:pt idx="7">
                  <c:v>Employed Full-Time, Part-Time, or Self-Employed</c:v>
                </c:pt>
                <c:pt idx="8">
                  <c:v>Age 55+</c:v>
                </c:pt>
                <c:pt idx="9">
                  <c:v>Age 18 to 54</c:v>
                </c:pt>
                <c:pt idx="10">
                  <c:v>No College Degree</c:v>
                </c:pt>
                <c:pt idx="11">
                  <c:v>College, Advanced, or Professional Degree</c:v>
                </c:pt>
                <c:pt idx="12">
                  <c:v>Average</c:v>
                </c:pt>
              </c:strCache>
            </c:strRef>
          </c:cat>
          <c:val>
            <c:numRef>
              <c:f>Sheet1!$B$2:$B$14</c:f>
              <c:numCache>
                <c:formatCode>0%</c:formatCode>
                <c:ptCount val="13"/>
                <c:pt idx="0">
                  <c:v>0.69</c:v>
                </c:pt>
                <c:pt idx="1">
                  <c:v>0.36</c:v>
                </c:pt>
                <c:pt idx="2">
                  <c:v>0.53</c:v>
                </c:pt>
                <c:pt idx="3">
                  <c:v>0.56999999999999995</c:v>
                </c:pt>
                <c:pt idx="4">
                  <c:v>0.46</c:v>
                </c:pt>
                <c:pt idx="5">
                  <c:v>0.55000000000000004</c:v>
                </c:pt>
                <c:pt idx="6">
                  <c:v>0.53</c:v>
                </c:pt>
                <c:pt idx="7">
                  <c:v>0.49</c:v>
                </c:pt>
                <c:pt idx="8">
                  <c:v>0.51</c:v>
                </c:pt>
                <c:pt idx="9">
                  <c:v>0.49</c:v>
                </c:pt>
                <c:pt idx="10">
                  <c:v>0.44</c:v>
                </c:pt>
                <c:pt idx="11">
                  <c:v>0.6</c:v>
                </c:pt>
                <c:pt idx="12">
                  <c:v>0.42</c:v>
                </c:pt>
              </c:numCache>
            </c:numRef>
          </c:val>
        </c:ser>
        <c:ser>
          <c:idx val="1"/>
          <c:order val="1"/>
          <c:tx>
            <c:strRef>
              <c:f>Sheet1!$C$1</c:f>
              <c:strCache>
                <c:ptCount val="1"/>
                <c:pt idx="0">
                  <c:v>No Broadband</c:v>
                </c:pt>
              </c:strCache>
            </c:strRef>
          </c:tx>
          <c:spPr>
            <a:solidFill>
              <a:srgbClr val="BE4945"/>
            </a:solidFill>
          </c:spPr>
          <c:invertIfNegative val="0"/>
          <c:dLbls>
            <c:spPr>
              <a:noFill/>
              <a:ln>
                <a:noFill/>
              </a:ln>
              <a:effectLst/>
            </c:spPr>
            <c:txPr>
              <a:bodyPr/>
              <a:lstStyle/>
              <a:p>
                <a:pPr>
                  <a:defRPr sz="105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Household Income $50,000 or Greater</c:v>
                </c:pt>
                <c:pt idx="1">
                  <c:v>Household Income Less than $50,000</c:v>
                </c:pt>
                <c:pt idx="2">
                  <c:v>Non-Military</c:v>
                </c:pt>
                <c:pt idx="3">
                  <c:v>Active or Retired Military</c:v>
                </c:pt>
                <c:pt idx="4">
                  <c:v>No School-Age Children</c:v>
                </c:pt>
                <c:pt idx="5">
                  <c:v>School-Age Children</c:v>
                </c:pt>
                <c:pt idx="6">
                  <c:v>Other Employment Status</c:v>
                </c:pt>
                <c:pt idx="7">
                  <c:v>Employed Full-Time, Part-Time, or Self-Employed</c:v>
                </c:pt>
                <c:pt idx="8">
                  <c:v>Age 55+</c:v>
                </c:pt>
                <c:pt idx="9">
                  <c:v>Age 18 to 54</c:v>
                </c:pt>
                <c:pt idx="10">
                  <c:v>No College Degree</c:v>
                </c:pt>
                <c:pt idx="11">
                  <c:v>College, Advanced, or Professional Degree</c:v>
                </c:pt>
                <c:pt idx="12">
                  <c:v>Average</c:v>
                </c:pt>
              </c:strCache>
            </c:strRef>
          </c:cat>
          <c:val>
            <c:numRef>
              <c:f>Sheet1!$C$2:$C$14</c:f>
              <c:numCache>
                <c:formatCode>0%</c:formatCode>
                <c:ptCount val="13"/>
                <c:pt idx="0">
                  <c:v>0.31000000000000005</c:v>
                </c:pt>
                <c:pt idx="1">
                  <c:v>0.64</c:v>
                </c:pt>
                <c:pt idx="2">
                  <c:v>0.47</c:v>
                </c:pt>
                <c:pt idx="3">
                  <c:v>0.43000000000000005</c:v>
                </c:pt>
                <c:pt idx="4">
                  <c:v>0.54</c:v>
                </c:pt>
                <c:pt idx="5">
                  <c:v>0.44999999999999996</c:v>
                </c:pt>
                <c:pt idx="6">
                  <c:v>0.47</c:v>
                </c:pt>
                <c:pt idx="7">
                  <c:v>0.51</c:v>
                </c:pt>
                <c:pt idx="8">
                  <c:v>0.49</c:v>
                </c:pt>
                <c:pt idx="9">
                  <c:v>0.51</c:v>
                </c:pt>
                <c:pt idx="10">
                  <c:v>0.56000000000000005</c:v>
                </c:pt>
                <c:pt idx="11">
                  <c:v>0.4</c:v>
                </c:pt>
                <c:pt idx="12">
                  <c:v>0.58000000000000007</c:v>
                </c:pt>
              </c:numCache>
            </c:numRef>
          </c:val>
        </c:ser>
        <c:dLbls>
          <c:showLegendKey val="0"/>
          <c:showVal val="0"/>
          <c:showCatName val="0"/>
          <c:showSerName val="0"/>
          <c:showPercent val="0"/>
          <c:showBubbleSize val="0"/>
        </c:dLbls>
        <c:gapWidth val="10"/>
        <c:overlap val="100"/>
        <c:axId val="-1577267040"/>
        <c:axId val="-1577250720"/>
      </c:barChart>
      <c:catAx>
        <c:axId val="-1577267040"/>
        <c:scaling>
          <c:orientation val="minMax"/>
        </c:scaling>
        <c:delete val="0"/>
        <c:axPos val="l"/>
        <c:numFmt formatCode="General" sourceLinked="0"/>
        <c:majorTickMark val="out"/>
        <c:minorTickMark val="none"/>
        <c:tickLblPos val="nextTo"/>
        <c:txPr>
          <a:bodyPr/>
          <a:lstStyle/>
          <a:p>
            <a:pPr>
              <a:defRPr sz="1000">
                <a:latin typeface="Gotham Book" pitchFamily="50" charset="0"/>
              </a:defRPr>
            </a:pPr>
            <a:endParaRPr lang="en-US"/>
          </a:p>
        </c:txPr>
        <c:crossAx val="-1577250720"/>
        <c:crosses val="autoZero"/>
        <c:auto val="1"/>
        <c:lblAlgn val="ctr"/>
        <c:lblOffset val="100"/>
        <c:noMultiLvlLbl val="0"/>
      </c:catAx>
      <c:valAx>
        <c:axId val="-1577250720"/>
        <c:scaling>
          <c:orientation val="minMax"/>
          <c:max val="1"/>
        </c:scaling>
        <c:delete val="1"/>
        <c:axPos val="b"/>
        <c:majorGridlines/>
        <c:numFmt formatCode="0%" sourceLinked="0"/>
        <c:majorTickMark val="out"/>
        <c:minorTickMark val="none"/>
        <c:tickLblPos val="nextTo"/>
        <c:crossAx val="-1577267040"/>
        <c:crosses val="autoZero"/>
        <c:crossBetween val="between"/>
        <c:majorUnit val="0.2"/>
      </c:valAx>
      <c:spPr>
        <a:noFill/>
        <a:ln>
          <a:solidFill>
            <a:schemeClr val="accent1"/>
          </a:solidFill>
        </a:ln>
      </c:spPr>
    </c:plotArea>
    <c:legend>
      <c:legendPos val="b"/>
      <c:layout>
        <c:manualLayout>
          <c:xMode val="edge"/>
          <c:yMode val="edge"/>
          <c:x val="0.43984489940597599"/>
          <c:y val="0.94016625829018208"/>
          <c:w val="0.4797382469874702"/>
          <c:h val="4.3462207690100924E-2"/>
        </c:manualLayout>
      </c:layout>
      <c:overlay val="0"/>
      <c:txPr>
        <a:bodyPr/>
        <a:lstStyle/>
        <a:p>
          <a:pPr>
            <a:defRPr sz="1050">
              <a:latin typeface="Gotham Book" pitchFamily="50" charset="0"/>
            </a:defRPr>
          </a:pPr>
          <a:endParaRPr lang="en-US"/>
        </a:p>
      </c:txPr>
    </c:legend>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en-US" sz="1050"/>
              <a:t>Household Connections by Platform</a:t>
            </a:r>
          </a:p>
        </c:rich>
      </c:tx>
      <c:layout>
        <c:manualLayout>
          <c:xMode val="edge"/>
          <c:yMode val="edge"/>
          <c:x val="0.10746612394371198"/>
          <c:y val="2.8189536806119877E-3"/>
        </c:manualLayout>
      </c:layout>
      <c:overlay val="0"/>
    </c:title>
    <c:autoTitleDeleted val="0"/>
    <c:plotArea>
      <c:layout>
        <c:manualLayout>
          <c:layoutTarget val="inner"/>
          <c:xMode val="edge"/>
          <c:yMode val="edge"/>
          <c:x val="6.2666686664730131E-2"/>
          <c:y val="9.3610184847890437E-2"/>
          <c:w val="0.72380633752915147"/>
          <c:h val="0.88348250063048173"/>
        </c:manualLayout>
      </c:layout>
      <c:pieChart>
        <c:varyColors val="1"/>
        <c:ser>
          <c:idx val="0"/>
          <c:order val="0"/>
          <c:tx>
            <c:strRef>
              <c:f>Sheet1!$B$1</c:f>
              <c:strCache>
                <c:ptCount val="1"/>
                <c:pt idx="0">
                  <c:v>Column1</c:v>
                </c:pt>
              </c:strCache>
            </c:strRef>
          </c:tx>
          <c:dLbls>
            <c:dLbl>
              <c:idx val="0"/>
              <c:layout>
                <c:manualLayout>
                  <c:x val="1.6901481064866893E-2"/>
                  <c:y val="4.6510158452415674E-3"/>
                </c:manualLayout>
              </c:layout>
              <c:tx>
                <c:rich>
                  <a:bodyPr/>
                  <a:lstStyle/>
                  <a:p>
                    <a:r>
                      <a:rPr lang="en-US" sz="1050" dirty="0"/>
                      <a:t>Dial-Up
</a:t>
                    </a:r>
                    <a:r>
                      <a:rPr lang="en-US" sz="1050" dirty="0" smtClean="0"/>
                      <a:t>2%</a:t>
                    </a:r>
                    <a:endParaRPr 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0879211798775812"/>
                  <c:y val="-0.10228523925612493"/>
                </c:manualLayout>
              </c:layout>
              <c:spPr/>
              <c:txPr>
                <a:bodyPr/>
                <a:lstStyle/>
                <a:p>
                  <a:pPr>
                    <a:defRPr sz="105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9.3796400449943751E-2"/>
                  <c:y val="-2.3743883866368481E-2"/>
                </c:manualLayout>
              </c:layout>
              <c:spPr/>
              <c:txPr>
                <a:bodyPr/>
                <a:lstStyle/>
                <a:p>
                  <a:pPr>
                    <a:defRPr sz="105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2695444084037172"/>
                  <c:y val="0.18705747190853814"/>
                </c:manualLayout>
              </c:layout>
              <c:tx>
                <c:rich>
                  <a:bodyPr/>
                  <a:lstStyle/>
                  <a:p>
                    <a:pPr>
                      <a:defRPr sz="1050">
                        <a:solidFill>
                          <a:schemeClr val="bg1"/>
                        </a:solidFill>
                      </a:defRPr>
                    </a:pPr>
                    <a:r>
                      <a:rPr lang="en-US" sz="1050">
                        <a:solidFill>
                          <a:schemeClr val="bg1"/>
                        </a:solidFill>
                      </a:rPr>
                      <a:t>Mobile only
7%</a:t>
                    </a:r>
                    <a:endParaRPr lang="en-US">
                      <a:solidFill>
                        <a:schemeClr val="bg1"/>
                      </a:solidFill>
                    </a:endParaRPr>
                  </a:p>
                </c:rich>
              </c:tx>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0.10237107282570598"/>
                  <c:y val="0.18074668551046499"/>
                </c:manualLayout>
              </c:layout>
              <c:spPr/>
              <c:txPr>
                <a:bodyPr/>
                <a:lstStyle/>
                <a:p>
                  <a:pPr>
                    <a:defRPr sz="105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18529879096401788"/>
                  <c:y val="8.6030954315763908E-2"/>
                </c:manualLayout>
              </c:layout>
              <c:tx>
                <c:rich>
                  <a:bodyPr/>
                  <a:lstStyle/>
                  <a:p>
                    <a:pPr>
                      <a:defRPr sz="1050">
                        <a:solidFill>
                          <a:schemeClr val="bg1"/>
                        </a:solidFill>
                      </a:defRPr>
                    </a:pPr>
                    <a:r>
                      <a:rPr lang="en-US" sz="1050">
                        <a:solidFill>
                          <a:schemeClr val="bg1"/>
                        </a:solidFill>
                      </a:rPr>
                      <a:t>Fixed wireless
9%</a:t>
                    </a:r>
                    <a:endParaRPr lang="en-US">
                      <a:solidFill>
                        <a:schemeClr val="bg1"/>
                      </a:solidFill>
                    </a:endParaRPr>
                  </a:p>
                </c:rich>
              </c:tx>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4668983815715134"/>
                  <c:y val="-1.4163469950871447E-2"/>
                </c:manualLayout>
              </c:layout>
              <c:spPr/>
              <c:txPr>
                <a:bodyPr/>
                <a:lstStyle/>
                <a:p>
                  <a:pPr>
                    <a:defRPr sz="105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6.9825279164293166E-2"/>
                  <c:y val="-7.72456823679958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050"/>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Sheet1!$A$2:$A$9</c:f>
              <c:strCache>
                <c:ptCount val="8"/>
                <c:pt idx="0">
                  <c:v>Dial-Up</c:v>
                </c:pt>
                <c:pt idx="1">
                  <c:v>Cable</c:v>
                </c:pt>
                <c:pt idx="2">
                  <c:v>DSL</c:v>
                </c:pt>
                <c:pt idx="3">
                  <c:v>Mobile or
cell phone only</c:v>
                </c:pt>
                <c:pt idx="4">
                  <c:v>Satellite</c:v>
                </c:pt>
                <c:pt idx="5">
                  <c:v>Wireless Internet (tower-based)</c:v>
                </c:pt>
                <c:pt idx="6">
                  <c:v>Fiber</c:v>
                </c:pt>
                <c:pt idx="7">
                  <c:v>Other or Unsure</c:v>
                </c:pt>
              </c:strCache>
            </c:strRef>
          </c:cat>
          <c:val>
            <c:numRef>
              <c:f>Sheet1!$B$2:$B$9</c:f>
              <c:numCache>
                <c:formatCode>0%</c:formatCode>
                <c:ptCount val="8"/>
                <c:pt idx="0" formatCode="0.00%">
                  <c:v>0.02</c:v>
                </c:pt>
                <c:pt idx="1">
                  <c:v>0.14899999999999999</c:v>
                </c:pt>
                <c:pt idx="2">
                  <c:v>0.36099999999999999</c:v>
                </c:pt>
                <c:pt idx="3">
                  <c:v>6.8000000000000005E-2</c:v>
                </c:pt>
                <c:pt idx="4">
                  <c:v>0.193</c:v>
                </c:pt>
                <c:pt idx="5">
                  <c:v>8.7999999999999995E-2</c:v>
                </c:pt>
                <c:pt idx="6">
                  <c:v>6.4000000000000001E-2</c:v>
                </c:pt>
                <c:pt idx="7">
                  <c:v>5.6000000000000001E-2</c:v>
                </c:pt>
              </c:numCache>
            </c:numRef>
          </c:val>
        </c:ser>
        <c:dLbls>
          <c:showLegendKey val="0"/>
          <c:showVal val="0"/>
          <c:showCatName val="0"/>
          <c:showSerName val="0"/>
          <c:showPercent val="0"/>
          <c:showBubbleSize val="0"/>
          <c:showLeaderLines val="1"/>
        </c:dLbls>
        <c:firstSliceAng val="128"/>
      </c:pieChart>
    </c:plotArea>
    <c:plotVisOnly val="1"/>
    <c:dispBlanksAs val="gap"/>
    <c:showDLblsOverMax val="0"/>
  </c:chart>
  <c:spPr>
    <a:ln>
      <a:noFill/>
    </a:ln>
  </c:spPr>
  <c:txPr>
    <a:bodyPr/>
    <a:lstStyle/>
    <a:p>
      <a:pPr>
        <a:defRPr sz="1800">
          <a:latin typeface="Gotham Book" pitchFamily="50"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000" b="1" i="0" baseline="0" dirty="0" smtClean="0">
                <a:effectLst/>
                <a:latin typeface="Gotham Book" pitchFamily="50" charset="0"/>
              </a:rPr>
              <a:t>Frequency of Digital Interaction</a:t>
            </a:r>
            <a:br>
              <a:rPr lang="en-US" sz="1000" b="1" i="0" baseline="0" dirty="0" smtClean="0">
                <a:effectLst/>
                <a:latin typeface="Gotham Book" pitchFamily="50" charset="0"/>
              </a:rPr>
            </a:br>
            <a:r>
              <a:rPr lang="en-US" sz="1000" b="1" i="0" baseline="0" dirty="0" smtClean="0">
                <a:effectLst/>
                <a:latin typeface="Gotham Book" pitchFamily="50" charset="0"/>
              </a:rPr>
              <a:t>Between Residents and Community Sectors</a:t>
            </a:r>
            <a:endParaRPr lang="en-US" sz="1100" dirty="0" smtClean="0">
              <a:effectLst/>
              <a:latin typeface="Gotham Book" pitchFamily="50" charset="0"/>
            </a:endParaRPr>
          </a:p>
        </c:rich>
      </c:tx>
      <c:layout>
        <c:manualLayout>
          <c:xMode val="edge"/>
          <c:yMode val="edge"/>
          <c:x val="8.7577366782640539E-2"/>
          <c:y val="1.090933253596465E-2"/>
        </c:manualLayout>
      </c:layout>
      <c:overlay val="0"/>
    </c:title>
    <c:autoTitleDeleted val="0"/>
    <c:plotArea>
      <c:layout>
        <c:manualLayout>
          <c:layoutTarget val="inner"/>
          <c:xMode val="edge"/>
          <c:yMode val="edge"/>
          <c:x val="0.28277211672070407"/>
          <c:y val="9.5752774879043712E-2"/>
          <c:w val="0.66979249652616957"/>
          <c:h val="0.80181339531353757"/>
        </c:manualLayout>
      </c:layout>
      <c:barChart>
        <c:barDir val="bar"/>
        <c:grouping val="percentStacked"/>
        <c:varyColors val="0"/>
        <c:ser>
          <c:idx val="0"/>
          <c:order val="0"/>
          <c:tx>
            <c:strRef>
              <c:f>Sheet1!$B$1</c:f>
              <c:strCache>
                <c:ptCount val="1"/>
                <c:pt idx="0">
                  <c:v>Daily</c:v>
                </c:pt>
              </c:strCache>
            </c:strRef>
          </c:tx>
          <c:spPr>
            <a:solidFill>
              <a:srgbClr val="005B99"/>
            </a:solidFill>
            <a:ln>
              <a:noFill/>
            </a:ln>
          </c:spPr>
          <c:invertIfNegative val="0"/>
          <c:dLbls>
            <c:spPr>
              <a:noFill/>
              <a:ln>
                <a:noFill/>
              </a:ln>
              <a:effectLst/>
            </c:spPr>
            <c:txPr>
              <a:bodyPr/>
              <a:lstStyle/>
              <a:p>
                <a:pPr>
                  <a:defRPr sz="800" b="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Travel and Tourism Industry</c:v>
                </c:pt>
                <c:pt idx="1">
                  <c:v>Public Safety Organizations</c:v>
                </c:pt>
                <c:pt idx="2">
                  <c:v>Non-Local Businesses</c:v>
                </c:pt>
                <c:pt idx="3">
                  <c:v>Local Businesses</c:v>
                </c:pt>
                <c:pt idx="4">
                  <c:v>Libraries</c:v>
                </c:pt>
                <c:pt idx="5">
                  <c:v>K-12 Schools</c:v>
                </c:pt>
                <c:pt idx="6">
                  <c:v>Higher or Continuing Education</c:v>
                </c:pt>
                <c:pt idx="7">
                  <c:v>Healthcare</c:v>
                </c:pt>
                <c:pt idx="8">
                  <c:v>Community Organizations</c:v>
                </c:pt>
                <c:pt idx="9">
                  <c:v>Agriculture</c:v>
                </c:pt>
                <c:pt idx="10">
                  <c:v>Federal Government</c:v>
                </c:pt>
                <c:pt idx="11">
                  <c:v>State Government</c:v>
                </c:pt>
                <c:pt idx="12">
                  <c:v>County Government</c:v>
                </c:pt>
                <c:pt idx="13">
                  <c:v>Local Government</c:v>
                </c:pt>
              </c:strCache>
            </c:strRef>
          </c:cat>
          <c:val>
            <c:numRef>
              <c:f>Sheet1!$B$2:$B$15</c:f>
              <c:numCache>
                <c:formatCode>0%</c:formatCode>
                <c:ptCount val="14"/>
                <c:pt idx="0">
                  <c:v>0.18584070796460178</c:v>
                </c:pt>
                <c:pt idx="1">
                  <c:v>0.13930348258706468</c:v>
                </c:pt>
                <c:pt idx="2">
                  <c:v>0.39768339768339767</c:v>
                </c:pt>
                <c:pt idx="3">
                  <c:v>0.35471698113207545</c:v>
                </c:pt>
                <c:pt idx="4">
                  <c:v>0.14473684210526316</c:v>
                </c:pt>
                <c:pt idx="5">
                  <c:v>0.36</c:v>
                </c:pt>
                <c:pt idx="6">
                  <c:v>0.27500000000000002</c:v>
                </c:pt>
                <c:pt idx="7">
                  <c:v>0.24081632653061225</c:v>
                </c:pt>
                <c:pt idx="8">
                  <c:v>0.26249999999999996</c:v>
                </c:pt>
                <c:pt idx="9">
                  <c:v>9.4420600858369105E-2</c:v>
                </c:pt>
                <c:pt idx="10">
                  <c:v>0.19289340101522845</c:v>
                </c:pt>
                <c:pt idx="11">
                  <c:v>0.17050691244239632</c:v>
                </c:pt>
                <c:pt idx="12">
                  <c:v>0.21608040201005024</c:v>
                </c:pt>
                <c:pt idx="13">
                  <c:v>0.44052863436123346</c:v>
                </c:pt>
              </c:numCache>
            </c:numRef>
          </c:val>
        </c:ser>
        <c:ser>
          <c:idx val="1"/>
          <c:order val="1"/>
          <c:tx>
            <c:strRef>
              <c:f>Sheet1!$C$1</c:f>
              <c:strCache>
                <c:ptCount val="1"/>
                <c:pt idx="0">
                  <c:v>Weekly</c:v>
                </c:pt>
              </c:strCache>
            </c:strRef>
          </c:tx>
          <c:spPr>
            <a:solidFill>
              <a:srgbClr val="6E7B88"/>
            </a:solidFill>
            <a:ln>
              <a:noFill/>
            </a:ln>
          </c:spPr>
          <c:invertIfNegative val="0"/>
          <c:dLbls>
            <c:dLbl>
              <c:idx val="6"/>
              <c:layout/>
              <c:tx>
                <c:rich>
                  <a:bodyPr/>
                  <a:lstStyle/>
                  <a:p>
                    <a:r>
                      <a:rPr lang="en-US" sz="800" dirty="0"/>
                      <a:t>12%</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b="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Travel and Tourism Industry</c:v>
                </c:pt>
                <c:pt idx="1">
                  <c:v>Public Safety Organizations</c:v>
                </c:pt>
                <c:pt idx="2">
                  <c:v>Non-Local Businesses</c:v>
                </c:pt>
                <c:pt idx="3">
                  <c:v>Local Businesses</c:v>
                </c:pt>
                <c:pt idx="4">
                  <c:v>Libraries</c:v>
                </c:pt>
                <c:pt idx="5">
                  <c:v>K-12 Schools</c:v>
                </c:pt>
                <c:pt idx="6">
                  <c:v>Higher or Continuing Education</c:v>
                </c:pt>
                <c:pt idx="7">
                  <c:v>Healthcare</c:v>
                </c:pt>
                <c:pt idx="8">
                  <c:v>Community Organizations</c:v>
                </c:pt>
                <c:pt idx="9">
                  <c:v>Agriculture</c:v>
                </c:pt>
                <c:pt idx="10">
                  <c:v>Federal Government</c:v>
                </c:pt>
                <c:pt idx="11">
                  <c:v>State Government</c:v>
                </c:pt>
                <c:pt idx="12">
                  <c:v>County Government</c:v>
                </c:pt>
                <c:pt idx="13">
                  <c:v>Local Government</c:v>
                </c:pt>
              </c:strCache>
            </c:strRef>
          </c:cat>
          <c:val>
            <c:numRef>
              <c:f>Sheet1!$C$2:$C$15</c:f>
              <c:numCache>
                <c:formatCode>0%</c:formatCode>
                <c:ptCount val="14"/>
                <c:pt idx="0">
                  <c:v>0.20796460176991149</c:v>
                </c:pt>
                <c:pt idx="1">
                  <c:v>0.16417910447761194</c:v>
                </c:pt>
                <c:pt idx="2">
                  <c:v>0.30115830115830111</c:v>
                </c:pt>
                <c:pt idx="3">
                  <c:v>0.35471698113207545</c:v>
                </c:pt>
                <c:pt idx="4">
                  <c:v>0.12280701754385964</c:v>
                </c:pt>
                <c:pt idx="5">
                  <c:v>0.27</c:v>
                </c:pt>
                <c:pt idx="6">
                  <c:v>0.17500000000000002</c:v>
                </c:pt>
                <c:pt idx="7">
                  <c:v>0.24489795918367346</c:v>
                </c:pt>
                <c:pt idx="8">
                  <c:v>0.26666666666666666</c:v>
                </c:pt>
                <c:pt idx="9">
                  <c:v>0.20171673819742492</c:v>
                </c:pt>
                <c:pt idx="10">
                  <c:v>0.19289340101522842</c:v>
                </c:pt>
                <c:pt idx="11">
                  <c:v>0.2304147465437788</c:v>
                </c:pt>
                <c:pt idx="12">
                  <c:v>0.25125628140703515</c:v>
                </c:pt>
                <c:pt idx="13">
                  <c:v>0.22466960352422907</c:v>
                </c:pt>
              </c:numCache>
            </c:numRef>
          </c:val>
        </c:ser>
        <c:ser>
          <c:idx val="2"/>
          <c:order val="2"/>
          <c:tx>
            <c:strRef>
              <c:f>Sheet1!$D$1</c:f>
              <c:strCache>
                <c:ptCount val="1"/>
                <c:pt idx="0">
                  <c:v>Monthly</c:v>
                </c:pt>
              </c:strCache>
            </c:strRef>
          </c:tx>
          <c:spPr>
            <a:solidFill>
              <a:srgbClr val="BE4945"/>
            </a:solidFill>
            <a:ln>
              <a:noFill/>
            </a:ln>
          </c:spPr>
          <c:invertIfNegative val="0"/>
          <c:dLbls>
            <c:spPr>
              <a:noFill/>
              <a:ln>
                <a:noFill/>
              </a:ln>
              <a:effectLst/>
            </c:spPr>
            <c:txPr>
              <a:bodyPr/>
              <a:lstStyle/>
              <a:p>
                <a:pPr>
                  <a:defRPr sz="800" b="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Travel and Tourism Industry</c:v>
                </c:pt>
                <c:pt idx="1">
                  <c:v>Public Safety Organizations</c:v>
                </c:pt>
                <c:pt idx="2">
                  <c:v>Non-Local Businesses</c:v>
                </c:pt>
                <c:pt idx="3">
                  <c:v>Local Businesses</c:v>
                </c:pt>
                <c:pt idx="4">
                  <c:v>Libraries</c:v>
                </c:pt>
                <c:pt idx="5">
                  <c:v>K-12 Schools</c:v>
                </c:pt>
                <c:pt idx="6">
                  <c:v>Higher or Continuing Education</c:v>
                </c:pt>
                <c:pt idx="7">
                  <c:v>Healthcare</c:v>
                </c:pt>
                <c:pt idx="8">
                  <c:v>Community Organizations</c:v>
                </c:pt>
                <c:pt idx="9">
                  <c:v>Agriculture</c:v>
                </c:pt>
                <c:pt idx="10">
                  <c:v>Federal Government</c:v>
                </c:pt>
                <c:pt idx="11">
                  <c:v>State Government</c:v>
                </c:pt>
                <c:pt idx="12">
                  <c:v>County Government</c:v>
                </c:pt>
                <c:pt idx="13">
                  <c:v>Local Government</c:v>
                </c:pt>
              </c:strCache>
            </c:strRef>
          </c:cat>
          <c:val>
            <c:numRef>
              <c:f>Sheet1!$D$2:$D$15</c:f>
              <c:numCache>
                <c:formatCode>0%</c:formatCode>
                <c:ptCount val="14"/>
                <c:pt idx="0">
                  <c:v>0.47787610619469023</c:v>
                </c:pt>
                <c:pt idx="1">
                  <c:v>0.22388059701492538</c:v>
                </c:pt>
                <c:pt idx="2">
                  <c:v>0.23938223938223938</c:v>
                </c:pt>
                <c:pt idx="3">
                  <c:v>0.23773584905660378</c:v>
                </c:pt>
                <c:pt idx="4">
                  <c:v>0.25</c:v>
                </c:pt>
                <c:pt idx="5">
                  <c:v>0.2</c:v>
                </c:pt>
                <c:pt idx="6">
                  <c:v>0.17916666666666667</c:v>
                </c:pt>
                <c:pt idx="7">
                  <c:v>0.41632653061224489</c:v>
                </c:pt>
                <c:pt idx="8">
                  <c:v>0.26250000000000001</c:v>
                </c:pt>
                <c:pt idx="9">
                  <c:v>0.23175965665236054</c:v>
                </c:pt>
                <c:pt idx="10">
                  <c:v>0.31979695431472077</c:v>
                </c:pt>
                <c:pt idx="11">
                  <c:v>0.37788018433179726</c:v>
                </c:pt>
                <c:pt idx="12">
                  <c:v>0.35175879396984921</c:v>
                </c:pt>
                <c:pt idx="13">
                  <c:v>0.23788546255506607</c:v>
                </c:pt>
              </c:numCache>
            </c:numRef>
          </c:val>
        </c:ser>
        <c:ser>
          <c:idx val="3"/>
          <c:order val="3"/>
          <c:tx>
            <c:strRef>
              <c:f>Sheet1!$E$1</c:f>
              <c:strCache>
                <c:ptCount val="1"/>
                <c:pt idx="0">
                  <c:v>Never</c:v>
                </c:pt>
              </c:strCache>
            </c:strRef>
          </c:tx>
          <c:spPr>
            <a:solidFill>
              <a:srgbClr val="7D91A7"/>
            </a:solidFill>
            <a:ln>
              <a:noFill/>
            </a:ln>
          </c:spPr>
          <c:invertIfNegative val="0"/>
          <c:dLbls>
            <c:dLbl>
              <c:idx val="5"/>
              <c:layout>
                <c:manualLayout>
                  <c:x val="3.1823157783669002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b="0">
                    <a:solidFill>
                      <a:schemeClr val="bg1"/>
                    </a:solidFill>
                    <a:latin typeface="Gotham Book"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Travel and Tourism Industry</c:v>
                </c:pt>
                <c:pt idx="1">
                  <c:v>Public Safety Organizations</c:v>
                </c:pt>
                <c:pt idx="2">
                  <c:v>Non-Local Businesses</c:v>
                </c:pt>
                <c:pt idx="3">
                  <c:v>Local Businesses</c:v>
                </c:pt>
                <c:pt idx="4">
                  <c:v>Libraries</c:v>
                </c:pt>
                <c:pt idx="5">
                  <c:v>K-12 Schools</c:v>
                </c:pt>
                <c:pt idx="6">
                  <c:v>Higher or Continuing Education</c:v>
                </c:pt>
                <c:pt idx="7">
                  <c:v>Healthcare</c:v>
                </c:pt>
                <c:pt idx="8">
                  <c:v>Community Organizations</c:v>
                </c:pt>
                <c:pt idx="9">
                  <c:v>Agriculture</c:v>
                </c:pt>
                <c:pt idx="10">
                  <c:v>Federal Government</c:v>
                </c:pt>
                <c:pt idx="11">
                  <c:v>State Government</c:v>
                </c:pt>
                <c:pt idx="12">
                  <c:v>County Government</c:v>
                </c:pt>
                <c:pt idx="13">
                  <c:v>Local Government</c:v>
                </c:pt>
              </c:strCache>
            </c:strRef>
          </c:cat>
          <c:val>
            <c:numRef>
              <c:f>Sheet1!$E$2:$E$15</c:f>
              <c:numCache>
                <c:formatCode>0%</c:formatCode>
                <c:ptCount val="14"/>
                <c:pt idx="0">
                  <c:v>0.12831858407079647</c:v>
                </c:pt>
                <c:pt idx="1">
                  <c:v>0.47263681592039802</c:v>
                </c:pt>
                <c:pt idx="2">
                  <c:v>6.1776061776061778E-2</c:v>
                </c:pt>
                <c:pt idx="3">
                  <c:v>5.2830188679245285E-2</c:v>
                </c:pt>
                <c:pt idx="4">
                  <c:v>0.48245614035087719</c:v>
                </c:pt>
                <c:pt idx="5">
                  <c:v>0.17</c:v>
                </c:pt>
                <c:pt idx="6">
                  <c:v>0.37083333333333335</c:v>
                </c:pt>
                <c:pt idx="7">
                  <c:v>9.7959183673469383E-2</c:v>
                </c:pt>
                <c:pt idx="8">
                  <c:v>0.20833333333333334</c:v>
                </c:pt>
                <c:pt idx="9">
                  <c:v>0.47210300429184548</c:v>
                </c:pt>
                <c:pt idx="10">
                  <c:v>0.29441624365482233</c:v>
                </c:pt>
                <c:pt idx="11">
                  <c:v>0.22119815668202766</c:v>
                </c:pt>
                <c:pt idx="12">
                  <c:v>0.18090452261306533</c:v>
                </c:pt>
                <c:pt idx="13">
                  <c:v>9.6916299559471369E-2</c:v>
                </c:pt>
              </c:numCache>
            </c:numRef>
          </c:val>
        </c:ser>
        <c:dLbls>
          <c:showLegendKey val="0"/>
          <c:showVal val="0"/>
          <c:showCatName val="0"/>
          <c:showSerName val="0"/>
          <c:showPercent val="0"/>
          <c:showBubbleSize val="0"/>
        </c:dLbls>
        <c:gapWidth val="10"/>
        <c:overlap val="100"/>
        <c:axId val="-1577244736"/>
        <c:axId val="-1577248544"/>
      </c:barChart>
      <c:catAx>
        <c:axId val="-1577244736"/>
        <c:scaling>
          <c:orientation val="minMax"/>
        </c:scaling>
        <c:delete val="0"/>
        <c:axPos val="l"/>
        <c:numFmt formatCode="General" sourceLinked="0"/>
        <c:majorTickMark val="out"/>
        <c:minorTickMark val="none"/>
        <c:tickLblPos val="nextTo"/>
        <c:txPr>
          <a:bodyPr/>
          <a:lstStyle/>
          <a:p>
            <a:pPr>
              <a:defRPr sz="800">
                <a:latin typeface="Gotham Book" pitchFamily="50" charset="0"/>
              </a:defRPr>
            </a:pPr>
            <a:endParaRPr lang="en-US"/>
          </a:p>
        </c:txPr>
        <c:crossAx val="-1577248544"/>
        <c:crosses val="autoZero"/>
        <c:auto val="1"/>
        <c:lblAlgn val="ctr"/>
        <c:lblOffset val="100"/>
        <c:noMultiLvlLbl val="0"/>
      </c:catAx>
      <c:valAx>
        <c:axId val="-1577248544"/>
        <c:scaling>
          <c:orientation val="minMax"/>
          <c:max val="1"/>
          <c:min val="0"/>
        </c:scaling>
        <c:delete val="0"/>
        <c:axPos val="b"/>
        <c:majorGridlines/>
        <c:numFmt formatCode="0%" sourceLinked="1"/>
        <c:majorTickMark val="out"/>
        <c:minorTickMark val="none"/>
        <c:tickLblPos val="nextTo"/>
        <c:txPr>
          <a:bodyPr/>
          <a:lstStyle/>
          <a:p>
            <a:pPr>
              <a:defRPr sz="700">
                <a:latin typeface="Gotham Book" pitchFamily="50" charset="0"/>
              </a:defRPr>
            </a:pPr>
            <a:endParaRPr lang="en-US"/>
          </a:p>
        </c:txPr>
        <c:crossAx val="-1577244736"/>
        <c:crosses val="autoZero"/>
        <c:crossBetween val="between"/>
        <c:majorUnit val="0.2"/>
      </c:valAx>
      <c:spPr>
        <a:noFill/>
        <a:ln>
          <a:solidFill>
            <a:schemeClr val="tx1">
              <a:lumMod val="50000"/>
              <a:lumOff val="50000"/>
            </a:schemeClr>
          </a:solidFill>
        </a:ln>
      </c:spPr>
    </c:plotArea>
    <c:legend>
      <c:legendPos val="r"/>
      <c:layout>
        <c:manualLayout>
          <c:xMode val="edge"/>
          <c:yMode val="edge"/>
          <c:x val="0.29062662393331484"/>
          <c:y val="0.93042732480388435"/>
          <c:w val="0.67411598675793671"/>
          <c:h val="4.2696975308097684E-2"/>
        </c:manualLayout>
      </c:layout>
      <c:overlay val="0"/>
      <c:txPr>
        <a:bodyPr/>
        <a:lstStyle/>
        <a:p>
          <a:pPr>
            <a:defRPr sz="700">
              <a:latin typeface="Gotham Book" pitchFamily="50" charset="0"/>
            </a:defRPr>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en-US" sz="1050"/>
              <a:t>Average Devices in the Home by Demographic</a:t>
            </a:r>
          </a:p>
        </c:rich>
      </c:tx>
      <c:layout/>
      <c:overlay val="0"/>
    </c:title>
    <c:autoTitleDeleted val="0"/>
    <c:plotArea>
      <c:layout>
        <c:manualLayout>
          <c:layoutTarget val="inner"/>
          <c:xMode val="edge"/>
          <c:yMode val="edge"/>
          <c:x val="4.619014551432192E-2"/>
          <c:y val="0.18177061892159746"/>
          <c:w val="0.93188658592563822"/>
          <c:h val="0.79453632611276293"/>
        </c:manualLayout>
      </c:layout>
      <c:barChart>
        <c:barDir val="col"/>
        <c:grouping val="clustered"/>
        <c:varyColors val="0"/>
        <c:ser>
          <c:idx val="0"/>
          <c:order val="0"/>
          <c:spPr>
            <a:solidFill>
              <a:srgbClr val="005B99"/>
            </a:solidFill>
          </c:spPr>
          <c:invertIfNegative val="0"/>
          <c:dPt>
            <c:idx val="0"/>
            <c:invertIfNegative val="0"/>
            <c:bubble3D val="0"/>
            <c:spPr>
              <a:solidFill>
                <a:srgbClr val="BE4945"/>
              </a:solidFill>
            </c:spPr>
          </c:dPt>
          <c:dLbls>
            <c:spPr>
              <a:noFill/>
              <a:ln>
                <a:noFill/>
              </a:ln>
              <a:effectLst/>
            </c:spPr>
            <c:txPr>
              <a:bodyPr rot="-5400000" vert="horz"/>
              <a:lstStyle/>
              <a:p>
                <a:pPr>
                  <a:defRPr sz="900">
                    <a:solidFill>
                      <a:schemeClr val="bg1"/>
                    </a:solidFill>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cat>
            <c:strRef>
              <c:f>Sheet2!$B$7:$N$7</c:f>
              <c:strCache>
                <c:ptCount val="13"/>
                <c:pt idx="0">
                  <c:v>Average</c:v>
                </c:pt>
                <c:pt idx="1">
                  <c:v>Employed</c:v>
                </c:pt>
                <c:pt idx="2">
                  <c:v>Unemployed</c:v>
                </c:pt>
                <c:pt idx="3">
                  <c:v>Age 18-54</c:v>
                </c:pt>
                <c:pt idx="4">
                  <c:v>Age 55+</c:v>
                </c:pt>
                <c:pt idx="5">
                  <c:v>No Degree</c:v>
                </c:pt>
                <c:pt idx="6">
                  <c:v>College Degree</c:v>
                </c:pt>
                <c:pt idx="7">
                  <c:v>Income &lt; $50k</c:v>
                </c:pt>
                <c:pt idx="8">
                  <c:v>Income &gt;$50k</c:v>
                </c:pt>
                <c:pt idx="9">
                  <c:v>Military</c:v>
                </c:pt>
                <c:pt idx="10">
                  <c:v>Non-Military</c:v>
                </c:pt>
                <c:pt idx="11">
                  <c:v>School Age Kids</c:v>
                </c:pt>
                <c:pt idx="12">
                  <c:v>No School Age Kids</c:v>
                </c:pt>
              </c:strCache>
            </c:strRef>
          </c:cat>
          <c:val>
            <c:numRef>
              <c:f>Sheet2!$B$11:$N$11</c:f>
              <c:numCache>
                <c:formatCode>General</c:formatCode>
                <c:ptCount val="13"/>
                <c:pt idx="0" formatCode="_(* #,##0.00_);_(* \(#,##0.00\);_(* &quot;-&quot;??_);_(@_)">
                  <c:v>4.93</c:v>
                </c:pt>
                <c:pt idx="1">
                  <c:v>5.54</c:v>
                </c:pt>
                <c:pt idx="2">
                  <c:v>4.22</c:v>
                </c:pt>
                <c:pt idx="3">
                  <c:v>5.88</c:v>
                </c:pt>
                <c:pt idx="4">
                  <c:v>3.97</c:v>
                </c:pt>
                <c:pt idx="5">
                  <c:v>4.9800000000000004</c:v>
                </c:pt>
                <c:pt idx="6">
                  <c:v>5.15</c:v>
                </c:pt>
                <c:pt idx="7">
                  <c:v>4.08</c:v>
                </c:pt>
                <c:pt idx="8">
                  <c:v>6.01</c:v>
                </c:pt>
                <c:pt idx="9">
                  <c:v>5.23</c:v>
                </c:pt>
                <c:pt idx="10">
                  <c:v>5.15</c:v>
                </c:pt>
                <c:pt idx="11">
                  <c:v>5.85</c:v>
                </c:pt>
                <c:pt idx="12">
                  <c:v>4.2300000000000004</c:v>
                </c:pt>
              </c:numCache>
            </c:numRef>
          </c:val>
        </c:ser>
        <c:dLbls>
          <c:showLegendKey val="0"/>
          <c:showVal val="0"/>
          <c:showCatName val="0"/>
          <c:showSerName val="0"/>
          <c:showPercent val="0"/>
          <c:showBubbleSize val="0"/>
        </c:dLbls>
        <c:gapWidth val="10"/>
        <c:axId val="-1577271936"/>
        <c:axId val="-1577271392"/>
      </c:barChart>
      <c:catAx>
        <c:axId val="-1577271936"/>
        <c:scaling>
          <c:orientation val="minMax"/>
        </c:scaling>
        <c:delete val="1"/>
        <c:axPos val="b"/>
        <c:numFmt formatCode="General" sourceLinked="0"/>
        <c:majorTickMark val="out"/>
        <c:minorTickMark val="none"/>
        <c:tickLblPos val="nextTo"/>
        <c:crossAx val="-1577271392"/>
        <c:crosses val="autoZero"/>
        <c:auto val="1"/>
        <c:lblAlgn val="ctr"/>
        <c:lblOffset val="100"/>
        <c:noMultiLvlLbl val="0"/>
      </c:catAx>
      <c:valAx>
        <c:axId val="-1577271392"/>
        <c:scaling>
          <c:orientation val="minMax"/>
          <c:max val="7"/>
          <c:min val="0"/>
        </c:scaling>
        <c:delete val="0"/>
        <c:axPos val="l"/>
        <c:majorGridlines/>
        <c:numFmt formatCode="_(* #,##0_);_(* \(#,##0\);_(* &quot;-&quot;_);_(@_)" sourceLinked="0"/>
        <c:majorTickMark val="out"/>
        <c:minorTickMark val="none"/>
        <c:tickLblPos val="nextTo"/>
        <c:txPr>
          <a:bodyPr/>
          <a:lstStyle/>
          <a:p>
            <a:pPr>
              <a:defRPr sz="800"/>
            </a:pPr>
            <a:endParaRPr lang="en-US"/>
          </a:p>
        </c:txPr>
        <c:crossAx val="-1577271936"/>
        <c:crosses val="autoZero"/>
        <c:crossBetween val="between"/>
        <c:majorUnit val="1"/>
      </c:valAx>
      <c:spPr>
        <a:ln>
          <a:solidFill>
            <a:sysClr val="windowText" lastClr="000000"/>
          </a:solidFill>
        </a:ln>
      </c:spPr>
    </c:plotArea>
    <c:plotVisOnly val="1"/>
    <c:dispBlanksAs val="gap"/>
    <c:showDLblsOverMax val="0"/>
  </c:chart>
  <c:spPr>
    <a:ln>
      <a:noFill/>
    </a:ln>
  </c:spPr>
  <c:txPr>
    <a:bodyPr/>
    <a:lstStyle/>
    <a:p>
      <a:pPr>
        <a:defRPr>
          <a:latin typeface="Gotham Book" pitchFamily="50"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72B7F-8FAD-4B77-8D6F-F22B534C483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2664CC9-DFE8-4975-B7D8-8EC21589956A}">
      <dgm:prSet phldrT="[Text]" custT="1"/>
      <dgm:spPr/>
      <dgm:t>
        <a:bodyPr anchor="t"/>
        <a:lstStyle/>
        <a:p>
          <a:r>
            <a:rPr lang="en-US" sz="1800" b="1" dirty="0" smtClean="0">
              <a:latin typeface="Gotham Book" pitchFamily="50" charset="0"/>
            </a:rPr>
            <a:t>Access</a:t>
          </a:r>
        </a:p>
        <a:p>
          <a:r>
            <a:rPr lang="en-US" sz="1600" dirty="0" smtClean="0">
              <a:latin typeface="Gotham Book" pitchFamily="50" charset="0"/>
            </a:rPr>
            <a:t>The physical connection to high-speed infrastructure</a:t>
          </a:r>
          <a:endParaRPr lang="en-US" sz="1600" dirty="0">
            <a:latin typeface="Gotham Book" pitchFamily="50" charset="0"/>
          </a:endParaRPr>
        </a:p>
      </dgm:t>
    </dgm:pt>
    <dgm:pt modelId="{007BE698-5696-4288-946E-BCC399E36D3E}" type="parTrans" cxnId="{4BE6A981-7935-47BC-8235-67BD5B53C8B3}">
      <dgm:prSet/>
      <dgm:spPr/>
      <dgm:t>
        <a:bodyPr/>
        <a:lstStyle/>
        <a:p>
          <a:endParaRPr lang="en-US" sz="1600">
            <a:latin typeface="Gotham Book" pitchFamily="50" charset="0"/>
          </a:endParaRPr>
        </a:p>
      </dgm:t>
    </dgm:pt>
    <dgm:pt modelId="{69D35912-3A30-40AA-8DD6-83F1CE6EE834}" type="sibTrans" cxnId="{4BE6A981-7935-47BC-8235-67BD5B53C8B3}">
      <dgm:prSet/>
      <dgm:spPr/>
      <dgm:t>
        <a:bodyPr/>
        <a:lstStyle/>
        <a:p>
          <a:endParaRPr lang="en-US" sz="1600">
            <a:latin typeface="Gotham Book" pitchFamily="50" charset="0"/>
          </a:endParaRPr>
        </a:p>
      </dgm:t>
    </dgm:pt>
    <dgm:pt modelId="{833C2AC0-5FF4-4459-8311-D9D0F0C4FC8D}">
      <dgm:prSet phldrT="[Text]" custT="1"/>
      <dgm:spPr/>
      <dgm:t>
        <a:bodyPr anchor="t"/>
        <a:lstStyle/>
        <a:p>
          <a:r>
            <a:rPr lang="en-US" sz="1800" b="1" dirty="0" smtClean="0">
              <a:latin typeface="Gotham Book" pitchFamily="50" charset="0"/>
            </a:rPr>
            <a:t>Adoption</a:t>
          </a:r>
        </a:p>
        <a:p>
          <a:r>
            <a:rPr lang="en-US" sz="1600" dirty="0" smtClean="0">
              <a:latin typeface="Gotham Book" pitchFamily="50" charset="0"/>
            </a:rPr>
            <a:t>Recognizing the value of broadband and subscribing either at home, work, or via public institutions</a:t>
          </a:r>
          <a:endParaRPr lang="en-US" sz="1600" dirty="0">
            <a:latin typeface="Gotham Book" pitchFamily="50" charset="0"/>
          </a:endParaRPr>
        </a:p>
      </dgm:t>
    </dgm:pt>
    <dgm:pt modelId="{427C4A25-590B-4CDC-8789-BC8D49029C9F}" type="parTrans" cxnId="{3C54A319-2926-40A6-8DDD-6852CED21F61}">
      <dgm:prSet/>
      <dgm:spPr/>
      <dgm:t>
        <a:bodyPr/>
        <a:lstStyle/>
        <a:p>
          <a:endParaRPr lang="en-US" sz="1600">
            <a:latin typeface="Gotham Book" pitchFamily="50" charset="0"/>
          </a:endParaRPr>
        </a:p>
      </dgm:t>
    </dgm:pt>
    <dgm:pt modelId="{314AE61B-B3B9-46FD-B7F2-899128E20B4C}" type="sibTrans" cxnId="{3C54A319-2926-40A6-8DDD-6852CED21F61}">
      <dgm:prSet/>
      <dgm:spPr/>
      <dgm:t>
        <a:bodyPr/>
        <a:lstStyle/>
        <a:p>
          <a:endParaRPr lang="en-US" sz="1600">
            <a:latin typeface="Gotham Book" pitchFamily="50" charset="0"/>
          </a:endParaRPr>
        </a:p>
      </dgm:t>
    </dgm:pt>
    <dgm:pt modelId="{CED2A27F-33C4-453B-A2F7-89241E250252}">
      <dgm:prSet phldrT="[Text]" custT="1"/>
      <dgm:spPr/>
      <dgm:t>
        <a:bodyPr anchor="t"/>
        <a:lstStyle/>
        <a:p>
          <a:r>
            <a:rPr lang="en-US" sz="1800" b="1" dirty="0" smtClean="0">
              <a:latin typeface="Gotham Book" pitchFamily="50" charset="0"/>
            </a:rPr>
            <a:t>Use</a:t>
          </a:r>
        </a:p>
        <a:p>
          <a:r>
            <a:rPr lang="en-US" sz="1600" dirty="0" smtClean="0">
              <a:latin typeface="Gotham Book" pitchFamily="50" charset="0"/>
            </a:rPr>
            <a:t>Skills and applications to leverage technology to improve quality of life and community/economic development</a:t>
          </a:r>
          <a:endParaRPr lang="en-US" sz="1600" dirty="0">
            <a:latin typeface="Gotham Book" pitchFamily="50" charset="0"/>
          </a:endParaRPr>
        </a:p>
      </dgm:t>
    </dgm:pt>
    <dgm:pt modelId="{B5895BEC-F9D3-48BD-B964-0E0FC1E5DC3B}" type="parTrans" cxnId="{C518293C-F8A6-4878-BA7C-6331A8FFD25B}">
      <dgm:prSet/>
      <dgm:spPr/>
      <dgm:t>
        <a:bodyPr/>
        <a:lstStyle/>
        <a:p>
          <a:endParaRPr lang="en-US" sz="1600">
            <a:latin typeface="Gotham Book" pitchFamily="50" charset="0"/>
          </a:endParaRPr>
        </a:p>
      </dgm:t>
    </dgm:pt>
    <dgm:pt modelId="{DCEFCB31-EEDB-44EC-9074-85E6A2B2CB77}" type="sibTrans" cxnId="{C518293C-F8A6-4878-BA7C-6331A8FFD25B}">
      <dgm:prSet/>
      <dgm:spPr/>
      <dgm:t>
        <a:bodyPr/>
        <a:lstStyle/>
        <a:p>
          <a:endParaRPr lang="en-US" sz="1600">
            <a:latin typeface="Gotham Book" pitchFamily="50" charset="0"/>
          </a:endParaRPr>
        </a:p>
      </dgm:t>
    </dgm:pt>
    <dgm:pt modelId="{9F35E10D-E1E8-4A6D-8001-40843E87B077}" type="pres">
      <dgm:prSet presAssocID="{13172B7F-8FAD-4B77-8D6F-F22B534C4833}" presName="diagram" presStyleCnt="0">
        <dgm:presLayoutVars>
          <dgm:dir/>
          <dgm:resizeHandles val="exact"/>
        </dgm:presLayoutVars>
      </dgm:prSet>
      <dgm:spPr/>
      <dgm:t>
        <a:bodyPr/>
        <a:lstStyle/>
        <a:p>
          <a:endParaRPr lang="en-US"/>
        </a:p>
      </dgm:t>
    </dgm:pt>
    <dgm:pt modelId="{FFCBE8B4-C89E-4F06-8DA0-51C867F66563}" type="pres">
      <dgm:prSet presAssocID="{52664CC9-DFE8-4975-B7D8-8EC21589956A}" presName="node" presStyleLbl="node1" presStyleIdx="0" presStyleCnt="3" custScaleX="110740" custScaleY="59069">
        <dgm:presLayoutVars>
          <dgm:bulletEnabled val="1"/>
        </dgm:presLayoutVars>
      </dgm:prSet>
      <dgm:spPr/>
      <dgm:t>
        <a:bodyPr/>
        <a:lstStyle/>
        <a:p>
          <a:endParaRPr lang="en-US"/>
        </a:p>
      </dgm:t>
    </dgm:pt>
    <dgm:pt modelId="{FD645318-3A5A-4D64-9E87-78AA27280F19}" type="pres">
      <dgm:prSet presAssocID="{69D35912-3A30-40AA-8DD6-83F1CE6EE834}" presName="sibTrans" presStyleCnt="0"/>
      <dgm:spPr/>
      <dgm:t>
        <a:bodyPr/>
        <a:lstStyle/>
        <a:p>
          <a:endParaRPr lang="en-US"/>
        </a:p>
      </dgm:t>
    </dgm:pt>
    <dgm:pt modelId="{EF45DBD9-E6E1-4213-9857-43838580FB0C}" type="pres">
      <dgm:prSet presAssocID="{833C2AC0-5FF4-4459-8311-D9D0F0C4FC8D}" presName="node" presStyleLbl="node1" presStyleIdx="1" presStyleCnt="3" custScaleX="108357" custScaleY="73268">
        <dgm:presLayoutVars>
          <dgm:bulletEnabled val="1"/>
        </dgm:presLayoutVars>
      </dgm:prSet>
      <dgm:spPr/>
      <dgm:t>
        <a:bodyPr/>
        <a:lstStyle/>
        <a:p>
          <a:endParaRPr lang="en-US"/>
        </a:p>
      </dgm:t>
    </dgm:pt>
    <dgm:pt modelId="{997DE6FA-9C84-48F4-9367-C5D720E474B7}" type="pres">
      <dgm:prSet presAssocID="{314AE61B-B3B9-46FD-B7F2-899128E20B4C}" presName="sibTrans" presStyleCnt="0"/>
      <dgm:spPr/>
      <dgm:t>
        <a:bodyPr/>
        <a:lstStyle/>
        <a:p>
          <a:endParaRPr lang="en-US"/>
        </a:p>
      </dgm:t>
    </dgm:pt>
    <dgm:pt modelId="{75E0BD2F-B096-43E1-9C7D-0243DCF37776}" type="pres">
      <dgm:prSet presAssocID="{CED2A27F-33C4-453B-A2F7-89241E250252}" presName="node" presStyleLbl="node1" presStyleIdx="2" presStyleCnt="3" custScaleX="110415" custScaleY="90460">
        <dgm:presLayoutVars>
          <dgm:bulletEnabled val="1"/>
        </dgm:presLayoutVars>
      </dgm:prSet>
      <dgm:spPr/>
      <dgm:t>
        <a:bodyPr/>
        <a:lstStyle/>
        <a:p>
          <a:endParaRPr lang="en-US"/>
        </a:p>
      </dgm:t>
    </dgm:pt>
  </dgm:ptLst>
  <dgm:cxnLst>
    <dgm:cxn modelId="{6DE2B972-BB80-422C-919B-10CCC563A4C2}" type="presOf" srcId="{52664CC9-DFE8-4975-B7D8-8EC21589956A}" destId="{FFCBE8B4-C89E-4F06-8DA0-51C867F66563}" srcOrd="0" destOrd="0" presId="urn:microsoft.com/office/officeart/2005/8/layout/default"/>
    <dgm:cxn modelId="{1B98C153-82EA-4941-B14C-9A54513768F8}" type="presOf" srcId="{13172B7F-8FAD-4B77-8D6F-F22B534C4833}" destId="{9F35E10D-E1E8-4A6D-8001-40843E87B077}" srcOrd="0" destOrd="0" presId="urn:microsoft.com/office/officeart/2005/8/layout/default"/>
    <dgm:cxn modelId="{4BE6A981-7935-47BC-8235-67BD5B53C8B3}" srcId="{13172B7F-8FAD-4B77-8D6F-F22B534C4833}" destId="{52664CC9-DFE8-4975-B7D8-8EC21589956A}" srcOrd="0" destOrd="0" parTransId="{007BE698-5696-4288-946E-BCC399E36D3E}" sibTransId="{69D35912-3A30-40AA-8DD6-83F1CE6EE834}"/>
    <dgm:cxn modelId="{C518293C-F8A6-4878-BA7C-6331A8FFD25B}" srcId="{13172B7F-8FAD-4B77-8D6F-F22B534C4833}" destId="{CED2A27F-33C4-453B-A2F7-89241E250252}" srcOrd="2" destOrd="0" parTransId="{B5895BEC-F9D3-48BD-B964-0E0FC1E5DC3B}" sibTransId="{DCEFCB31-EEDB-44EC-9074-85E6A2B2CB77}"/>
    <dgm:cxn modelId="{3C54A319-2926-40A6-8DDD-6852CED21F61}" srcId="{13172B7F-8FAD-4B77-8D6F-F22B534C4833}" destId="{833C2AC0-5FF4-4459-8311-D9D0F0C4FC8D}" srcOrd="1" destOrd="0" parTransId="{427C4A25-590B-4CDC-8789-BC8D49029C9F}" sibTransId="{314AE61B-B3B9-46FD-B7F2-899128E20B4C}"/>
    <dgm:cxn modelId="{64DF67B7-C7E1-4EDC-95FA-48CC1E7AD83A}" type="presOf" srcId="{833C2AC0-5FF4-4459-8311-D9D0F0C4FC8D}" destId="{EF45DBD9-E6E1-4213-9857-43838580FB0C}" srcOrd="0" destOrd="0" presId="urn:microsoft.com/office/officeart/2005/8/layout/default"/>
    <dgm:cxn modelId="{298A14AE-5782-405C-B9AF-9ADD65CF077B}" type="presOf" srcId="{CED2A27F-33C4-453B-A2F7-89241E250252}" destId="{75E0BD2F-B096-43E1-9C7D-0243DCF37776}" srcOrd="0" destOrd="0" presId="urn:microsoft.com/office/officeart/2005/8/layout/default"/>
    <dgm:cxn modelId="{DD4B9470-886B-4708-9313-236DE2C86D2D}" type="presParOf" srcId="{9F35E10D-E1E8-4A6D-8001-40843E87B077}" destId="{FFCBE8B4-C89E-4F06-8DA0-51C867F66563}" srcOrd="0" destOrd="0" presId="urn:microsoft.com/office/officeart/2005/8/layout/default"/>
    <dgm:cxn modelId="{4729D0B6-4CC6-43B4-BF2E-AEDC42C569BC}" type="presParOf" srcId="{9F35E10D-E1E8-4A6D-8001-40843E87B077}" destId="{FD645318-3A5A-4D64-9E87-78AA27280F19}" srcOrd="1" destOrd="0" presId="urn:microsoft.com/office/officeart/2005/8/layout/default"/>
    <dgm:cxn modelId="{AF166459-89F7-4904-A5FE-573843C4992B}" type="presParOf" srcId="{9F35E10D-E1E8-4A6D-8001-40843E87B077}" destId="{EF45DBD9-E6E1-4213-9857-43838580FB0C}" srcOrd="2" destOrd="0" presId="urn:microsoft.com/office/officeart/2005/8/layout/default"/>
    <dgm:cxn modelId="{F82EF39C-70C0-4E4B-8903-05404ABA6CED}" type="presParOf" srcId="{9F35E10D-E1E8-4A6D-8001-40843E87B077}" destId="{997DE6FA-9C84-48F4-9367-C5D720E474B7}" srcOrd="3" destOrd="0" presId="urn:microsoft.com/office/officeart/2005/8/layout/default"/>
    <dgm:cxn modelId="{92AB2E85-E8CA-416F-A7C4-FBF107EDEC91}" type="presParOf" srcId="{9F35E10D-E1E8-4A6D-8001-40843E87B077}" destId="{75E0BD2F-B096-43E1-9C7D-0243DCF37776}"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6FDD9-1DE2-46B7-956F-A2FF23FE50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4DA6A2-C1AC-44F9-9AAB-0FD497DC350F}">
      <dgm:prSet phldrT="[Text]"/>
      <dgm:spPr/>
      <dgm:t>
        <a:bodyPr/>
        <a:lstStyle/>
        <a:p>
          <a:r>
            <a:rPr lang="en-US" dirty="0" smtClean="0">
              <a:latin typeface="Gotham Book" pitchFamily="50" charset="0"/>
            </a:rPr>
            <a:t>Access - infrastructure</a:t>
          </a:r>
          <a:endParaRPr lang="en-US" dirty="0">
            <a:latin typeface="Gotham Book" pitchFamily="50" charset="0"/>
          </a:endParaRPr>
        </a:p>
      </dgm:t>
    </dgm:pt>
    <dgm:pt modelId="{483DB098-96FB-46D1-837D-5C3245AD6496}" type="parTrans" cxnId="{8CE976D7-09D1-40F9-B823-CC18A62FD88E}">
      <dgm:prSet/>
      <dgm:spPr/>
      <dgm:t>
        <a:bodyPr/>
        <a:lstStyle/>
        <a:p>
          <a:endParaRPr lang="en-US">
            <a:latin typeface="Gotham Book" pitchFamily="50" charset="0"/>
          </a:endParaRPr>
        </a:p>
      </dgm:t>
    </dgm:pt>
    <dgm:pt modelId="{3056E3FA-FC80-42C0-9D2A-0D352A138AAD}" type="sibTrans" cxnId="{8CE976D7-09D1-40F9-B823-CC18A62FD88E}">
      <dgm:prSet/>
      <dgm:spPr/>
      <dgm:t>
        <a:bodyPr/>
        <a:lstStyle/>
        <a:p>
          <a:endParaRPr lang="en-US">
            <a:latin typeface="Gotham Book" pitchFamily="50" charset="0"/>
          </a:endParaRPr>
        </a:p>
      </dgm:t>
    </dgm:pt>
    <dgm:pt modelId="{72B59908-CFE5-4CAA-BA97-05B97A24CFD8}">
      <dgm:prSet phldrT="[Text]"/>
      <dgm:spPr/>
      <dgm:t>
        <a:bodyPr/>
        <a:lstStyle/>
        <a:p>
          <a:r>
            <a:rPr lang="en-US" dirty="0" smtClean="0">
              <a:latin typeface="Gotham Book" pitchFamily="50" charset="0"/>
            </a:rPr>
            <a:t>Speed availability</a:t>
          </a:r>
          <a:endParaRPr lang="en-US" dirty="0">
            <a:latin typeface="Gotham Book" pitchFamily="50" charset="0"/>
          </a:endParaRPr>
        </a:p>
      </dgm:t>
    </dgm:pt>
    <dgm:pt modelId="{9FED9376-2102-444E-B296-017F497E7922}" type="parTrans" cxnId="{BD88EAFD-BDD4-4722-BBB7-3944DA5042B5}">
      <dgm:prSet/>
      <dgm:spPr/>
      <dgm:t>
        <a:bodyPr/>
        <a:lstStyle/>
        <a:p>
          <a:endParaRPr lang="en-US">
            <a:latin typeface="Gotham Book" pitchFamily="50" charset="0"/>
          </a:endParaRPr>
        </a:p>
      </dgm:t>
    </dgm:pt>
    <dgm:pt modelId="{ABA13E6A-0B68-4111-8F05-7B033CF70F6D}" type="sibTrans" cxnId="{BD88EAFD-BDD4-4722-BBB7-3944DA5042B5}">
      <dgm:prSet/>
      <dgm:spPr/>
      <dgm:t>
        <a:bodyPr/>
        <a:lstStyle/>
        <a:p>
          <a:endParaRPr lang="en-US">
            <a:latin typeface="Gotham Book" pitchFamily="50" charset="0"/>
          </a:endParaRPr>
        </a:p>
      </dgm:t>
    </dgm:pt>
    <dgm:pt modelId="{8B4F9BC9-8D09-4FD8-AE93-B4B321BE5554}">
      <dgm:prSet phldrT="[Text]"/>
      <dgm:spPr>
        <a:solidFill>
          <a:schemeClr val="accent2"/>
        </a:solidFill>
      </dgm:spPr>
      <dgm:t>
        <a:bodyPr/>
        <a:lstStyle/>
        <a:p>
          <a:r>
            <a:rPr lang="en-US" dirty="0" smtClean="0">
              <a:latin typeface="Gotham Book" pitchFamily="50" charset="0"/>
            </a:rPr>
            <a:t>Adoption – who has it</a:t>
          </a:r>
        </a:p>
      </dgm:t>
    </dgm:pt>
    <dgm:pt modelId="{72E2ECD6-F09B-4911-9EB7-112AADD4C74A}" type="parTrans" cxnId="{05E949DD-C316-4DA3-8664-4912C60790BE}">
      <dgm:prSet/>
      <dgm:spPr/>
      <dgm:t>
        <a:bodyPr/>
        <a:lstStyle/>
        <a:p>
          <a:endParaRPr lang="en-US">
            <a:latin typeface="Gotham Book" pitchFamily="50" charset="0"/>
          </a:endParaRPr>
        </a:p>
      </dgm:t>
    </dgm:pt>
    <dgm:pt modelId="{3DFCC30C-C4DB-403F-906B-A851AFECC029}" type="sibTrans" cxnId="{05E949DD-C316-4DA3-8664-4912C60790BE}">
      <dgm:prSet/>
      <dgm:spPr/>
      <dgm:t>
        <a:bodyPr/>
        <a:lstStyle/>
        <a:p>
          <a:endParaRPr lang="en-US">
            <a:latin typeface="Gotham Book" pitchFamily="50" charset="0"/>
          </a:endParaRPr>
        </a:p>
      </dgm:t>
    </dgm:pt>
    <dgm:pt modelId="{75A8A4F6-0C42-4C72-A29F-52D0E3311693}">
      <dgm:prSet phldrT="[Text]"/>
      <dgm:spPr/>
      <dgm:t>
        <a:bodyPr/>
        <a:lstStyle/>
        <a:p>
          <a:r>
            <a:rPr lang="en-US" dirty="0" smtClean="0">
              <a:latin typeface="Gotham Book" pitchFamily="50" charset="0"/>
            </a:rPr>
            <a:t>Affordability</a:t>
          </a:r>
          <a:endParaRPr lang="en-US" dirty="0">
            <a:latin typeface="Gotham Book" pitchFamily="50" charset="0"/>
          </a:endParaRPr>
        </a:p>
      </dgm:t>
    </dgm:pt>
    <dgm:pt modelId="{64E293D1-F937-474B-83E9-8E15BC66C402}" type="parTrans" cxnId="{C21BC42A-BB2B-4276-BB8C-2DE731B7A028}">
      <dgm:prSet/>
      <dgm:spPr/>
      <dgm:t>
        <a:bodyPr/>
        <a:lstStyle/>
        <a:p>
          <a:endParaRPr lang="en-US">
            <a:latin typeface="Gotham Book" pitchFamily="50" charset="0"/>
          </a:endParaRPr>
        </a:p>
      </dgm:t>
    </dgm:pt>
    <dgm:pt modelId="{C6CFEC11-9748-4FCB-9096-1026ECD40171}" type="sibTrans" cxnId="{C21BC42A-BB2B-4276-BB8C-2DE731B7A028}">
      <dgm:prSet/>
      <dgm:spPr/>
      <dgm:t>
        <a:bodyPr/>
        <a:lstStyle/>
        <a:p>
          <a:endParaRPr lang="en-US">
            <a:latin typeface="Gotham Book" pitchFamily="50" charset="0"/>
          </a:endParaRPr>
        </a:p>
      </dgm:t>
    </dgm:pt>
    <dgm:pt modelId="{422318D8-A057-4D08-9E29-C849BA23E595}">
      <dgm:prSet phldrT="[Text]"/>
      <dgm:spPr/>
      <dgm:t>
        <a:bodyPr/>
        <a:lstStyle/>
        <a:p>
          <a:r>
            <a:rPr lang="en-US" dirty="0" smtClean="0">
              <a:latin typeface="Gotham Book" pitchFamily="50" charset="0"/>
            </a:rPr>
            <a:t>Mobile broadband</a:t>
          </a:r>
          <a:endParaRPr lang="en-US" dirty="0">
            <a:latin typeface="Gotham Book" pitchFamily="50" charset="0"/>
          </a:endParaRPr>
        </a:p>
      </dgm:t>
    </dgm:pt>
    <dgm:pt modelId="{04F132DA-ABD2-4E49-89CC-D6D381F5EC88}" type="parTrans" cxnId="{A24DA4D3-3A7F-44E2-A5A5-95867AB2E467}">
      <dgm:prSet/>
      <dgm:spPr/>
      <dgm:t>
        <a:bodyPr/>
        <a:lstStyle/>
        <a:p>
          <a:endParaRPr lang="en-US">
            <a:latin typeface="Gotham Book" pitchFamily="50" charset="0"/>
          </a:endParaRPr>
        </a:p>
      </dgm:t>
    </dgm:pt>
    <dgm:pt modelId="{D545D8FA-B901-4379-8095-4EAAC54CDEAB}" type="sibTrans" cxnId="{A24DA4D3-3A7F-44E2-A5A5-95867AB2E467}">
      <dgm:prSet/>
      <dgm:spPr/>
      <dgm:t>
        <a:bodyPr/>
        <a:lstStyle/>
        <a:p>
          <a:endParaRPr lang="en-US">
            <a:latin typeface="Gotham Book" pitchFamily="50" charset="0"/>
          </a:endParaRPr>
        </a:p>
      </dgm:t>
    </dgm:pt>
    <dgm:pt modelId="{341EDFDE-103F-44B1-9AA4-634FC7C972F5}">
      <dgm:prSet phldrT="[Text]"/>
      <dgm:spPr/>
      <dgm:t>
        <a:bodyPr/>
        <a:lstStyle/>
        <a:p>
          <a:r>
            <a:rPr lang="en-US" dirty="0" smtClean="0">
              <a:latin typeface="Gotham Book" pitchFamily="50" charset="0"/>
            </a:rPr>
            <a:t>Provider competition</a:t>
          </a:r>
          <a:endParaRPr lang="en-US" dirty="0">
            <a:latin typeface="Gotham Book" pitchFamily="50" charset="0"/>
          </a:endParaRPr>
        </a:p>
      </dgm:t>
    </dgm:pt>
    <dgm:pt modelId="{EB7E23FB-4FB7-4443-B506-FF016A6CC45C}" type="parTrans" cxnId="{CBB99A30-4DE5-47BC-9F53-0A15AF65AD7D}">
      <dgm:prSet/>
      <dgm:spPr/>
      <dgm:t>
        <a:bodyPr/>
        <a:lstStyle/>
        <a:p>
          <a:endParaRPr lang="en-US">
            <a:latin typeface="Gotham Book" pitchFamily="50" charset="0"/>
          </a:endParaRPr>
        </a:p>
      </dgm:t>
    </dgm:pt>
    <dgm:pt modelId="{CFE46F2C-F495-416A-B6C4-82240532C1E9}" type="sibTrans" cxnId="{CBB99A30-4DE5-47BC-9F53-0A15AF65AD7D}">
      <dgm:prSet/>
      <dgm:spPr/>
      <dgm:t>
        <a:bodyPr/>
        <a:lstStyle/>
        <a:p>
          <a:endParaRPr lang="en-US">
            <a:latin typeface="Gotham Book" pitchFamily="50" charset="0"/>
          </a:endParaRPr>
        </a:p>
      </dgm:t>
    </dgm:pt>
    <dgm:pt modelId="{183827F4-4C72-4F97-802E-73DEF5D3B7A4}">
      <dgm:prSet phldrT="[Text]"/>
      <dgm:spPr/>
      <dgm:t>
        <a:bodyPr/>
        <a:lstStyle/>
        <a:p>
          <a:r>
            <a:rPr lang="en-US" dirty="0" smtClean="0">
              <a:latin typeface="Gotham Book" pitchFamily="50" charset="0"/>
            </a:rPr>
            <a:t>Home connectivity</a:t>
          </a:r>
          <a:endParaRPr lang="en-US" dirty="0">
            <a:latin typeface="Gotham Book" pitchFamily="50" charset="0"/>
          </a:endParaRPr>
        </a:p>
      </dgm:t>
    </dgm:pt>
    <dgm:pt modelId="{FF4445DD-BAB8-478F-879A-4193379A37B7}" type="parTrans" cxnId="{501D5098-5A6F-4B2B-B23E-983C8604B957}">
      <dgm:prSet/>
      <dgm:spPr/>
      <dgm:t>
        <a:bodyPr/>
        <a:lstStyle/>
        <a:p>
          <a:endParaRPr lang="en-US">
            <a:latin typeface="Gotham Book" pitchFamily="50" charset="0"/>
          </a:endParaRPr>
        </a:p>
      </dgm:t>
    </dgm:pt>
    <dgm:pt modelId="{0D15717B-9752-4BB7-82BA-E635B9D92FE4}" type="sibTrans" cxnId="{501D5098-5A6F-4B2B-B23E-983C8604B957}">
      <dgm:prSet/>
      <dgm:spPr/>
      <dgm:t>
        <a:bodyPr/>
        <a:lstStyle/>
        <a:p>
          <a:endParaRPr lang="en-US">
            <a:latin typeface="Gotham Book" pitchFamily="50" charset="0"/>
          </a:endParaRPr>
        </a:p>
      </dgm:t>
    </dgm:pt>
    <dgm:pt modelId="{E8013C52-8325-44F8-A695-2BB0DD11ECC9}">
      <dgm:prSet phldrT="[Text]"/>
      <dgm:spPr/>
      <dgm:t>
        <a:bodyPr/>
        <a:lstStyle/>
        <a:p>
          <a:r>
            <a:rPr lang="en-US" dirty="0" smtClean="0">
              <a:latin typeface="Gotham Book" pitchFamily="50" charset="0"/>
            </a:rPr>
            <a:t>Digital literacy</a:t>
          </a:r>
          <a:endParaRPr lang="en-US" dirty="0">
            <a:latin typeface="Gotham Book" pitchFamily="50" charset="0"/>
          </a:endParaRPr>
        </a:p>
      </dgm:t>
    </dgm:pt>
    <dgm:pt modelId="{537DF40F-A69B-4BC9-803D-2A07AD8C1C80}" type="parTrans" cxnId="{E0E9A5F2-507A-40FE-AFA9-1AAE91955F5E}">
      <dgm:prSet/>
      <dgm:spPr/>
      <dgm:t>
        <a:bodyPr/>
        <a:lstStyle/>
        <a:p>
          <a:endParaRPr lang="en-US">
            <a:latin typeface="Gotham Book" pitchFamily="50" charset="0"/>
          </a:endParaRPr>
        </a:p>
      </dgm:t>
    </dgm:pt>
    <dgm:pt modelId="{5D4FDED7-23C6-41C8-B663-520E2B72619C}" type="sibTrans" cxnId="{E0E9A5F2-507A-40FE-AFA9-1AAE91955F5E}">
      <dgm:prSet/>
      <dgm:spPr/>
      <dgm:t>
        <a:bodyPr/>
        <a:lstStyle/>
        <a:p>
          <a:endParaRPr lang="en-US">
            <a:latin typeface="Gotham Book" pitchFamily="50" charset="0"/>
          </a:endParaRPr>
        </a:p>
      </dgm:t>
    </dgm:pt>
    <dgm:pt modelId="{5F87CCF1-0239-428A-BB32-504E0759690A}">
      <dgm:prSet phldrT="[Text]"/>
      <dgm:spPr>
        <a:solidFill>
          <a:schemeClr val="accent3"/>
        </a:solidFill>
      </dgm:spPr>
      <dgm:t>
        <a:bodyPr/>
        <a:lstStyle/>
        <a:p>
          <a:r>
            <a:rPr lang="en-US" dirty="0" smtClean="0">
              <a:latin typeface="Gotham Book" pitchFamily="50" charset="0"/>
            </a:rPr>
            <a:t>Use – is technology being leveraged</a:t>
          </a:r>
        </a:p>
      </dgm:t>
    </dgm:pt>
    <dgm:pt modelId="{92870D75-B4D1-4C33-9524-D8A2769F38CC}" type="parTrans" cxnId="{E4B23C25-7A19-4D53-A2FB-616CCBB5C3FC}">
      <dgm:prSet/>
      <dgm:spPr/>
      <dgm:t>
        <a:bodyPr/>
        <a:lstStyle/>
        <a:p>
          <a:endParaRPr lang="en-US">
            <a:latin typeface="Gotham Book" pitchFamily="50" charset="0"/>
          </a:endParaRPr>
        </a:p>
      </dgm:t>
    </dgm:pt>
    <dgm:pt modelId="{E8EDDEEE-7EBF-4AC2-9126-1EBA60821D21}" type="sibTrans" cxnId="{E4B23C25-7A19-4D53-A2FB-616CCBB5C3FC}">
      <dgm:prSet/>
      <dgm:spPr/>
      <dgm:t>
        <a:bodyPr/>
        <a:lstStyle/>
        <a:p>
          <a:endParaRPr lang="en-US">
            <a:latin typeface="Gotham Book" pitchFamily="50" charset="0"/>
          </a:endParaRPr>
        </a:p>
      </dgm:t>
    </dgm:pt>
    <dgm:pt modelId="{4AE8F29A-AF63-4409-81C0-4F1B49F87D86}">
      <dgm:prSet phldrT="[Text]"/>
      <dgm:spPr/>
      <dgm:t>
        <a:bodyPr/>
        <a:lstStyle/>
        <a:p>
          <a:r>
            <a:rPr lang="en-US" dirty="0" smtClean="0">
              <a:latin typeface="Gotham Book" pitchFamily="50" charset="0"/>
            </a:rPr>
            <a:t>Teleworking</a:t>
          </a:r>
        </a:p>
      </dgm:t>
    </dgm:pt>
    <dgm:pt modelId="{C5171820-B9B7-4DD9-84BE-C1D47FE59BA1}" type="parTrans" cxnId="{E55E0B10-1C27-440B-9DAE-4FECAE8E645C}">
      <dgm:prSet/>
      <dgm:spPr/>
      <dgm:t>
        <a:bodyPr/>
        <a:lstStyle/>
        <a:p>
          <a:endParaRPr lang="en-US">
            <a:latin typeface="Gotham Book" pitchFamily="50" charset="0"/>
          </a:endParaRPr>
        </a:p>
      </dgm:t>
    </dgm:pt>
    <dgm:pt modelId="{C4359A0A-72DD-4CD5-8D9E-114AFC558567}" type="sibTrans" cxnId="{E55E0B10-1C27-440B-9DAE-4FECAE8E645C}">
      <dgm:prSet/>
      <dgm:spPr/>
      <dgm:t>
        <a:bodyPr/>
        <a:lstStyle/>
        <a:p>
          <a:endParaRPr lang="en-US">
            <a:latin typeface="Gotham Book" pitchFamily="50" charset="0"/>
          </a:endParaRPr>
        </a:p>
      </dgm:t>
    </dgm:pt>
    <dgm:pt modelId="{541EE011-4E16-4313-9461-E11A0D0E7992}">
      <dgm:prSet phldrT="[Text]"/>
      <dgm:spPr/>
      <dgm:t>
        <a:bodyPr/>
        <a:lstStyle/>
        <a:p>
          <a:r>
            <a:rPr lang="en-US" dirty="0" smtClean="0">
              <a:latin typeface="Gotham Book" pitchFamily="50" charset="0"/>
            </a:rPr>
            <a:t>Digital interaction</a:t>
          </a:r>
        </a:p>
      </dgm:t>
    </dgm:pt>
    <dgm:pt modelId="{9F59D967-65FA-477F-BE8D-E49A3C00EB9C}" type="parTrans" cxnId="{0E9597D6-CDF1-494C-87D9-F41A5DE51715}">
      <dgm:prSet/>
      <dgm:spPr/>
      <dgm:t>
        <a:bodyPr/>
        <a:lstStyle/>
        <a:p>
          <a:endParaRPr lang="en-US">
            <a:latin typeface="Gotham Book" pitchFamily="50" charset="0"/>
          </a:endParaRPr>
        </a:p>
      </dgm:t>
    </dgm:pt>
    <dgm:pt modelId="{0A20FFE0-C96E-4803-9B5D-21E9C6FEE202}" type="sibTrans" cxnId="{0E9597D6-CDF1-494C-87D9-F41A5DE51715}">
      <dgm:prSet/>
      <dgm:spPr/>
      <dgm:t>
        <a:bodyPr/>
        <a:lstStyle/>
        <a:p>
          <a:endParaRPr lang="en-US">
            <a:latin typeface="Gotham Book" pitchFamily="50" charset="0"/>
          </a:endParaRPr>
        </a:p>
      </dgm:t>
    </dgm:pt>
    <dgm:pt modelId="{05857928-0E62-4798-A835-D16E383DB87B}">
      <dgm:prSet phldrT="[Text]"/>
      <dgm:spPr/>
      <dgm:t>
        <a:bodyPr/>
        <a:lstStyle/>
        <a:p>
          <a:r>
            <a:rPr lang="en-US" dirty="0" smtClean="0">
              <a:latin typeface="Gotham Book" pitchFamily="50" charset="0"/>
            </a:rPr>
            <a:t>Devices in the home</a:t>
          </a:r>
        </a:p>
      </dgm:t>
    </dgm:pt>
    <dgm:pt modelId="{43000B6E-6B0A-4242-A98B-BE615BF1FF42}" type="parTrans" cxnId="{1D86F098-D23B-422B-BC37-63805A12946F}">
      <dgm:prSet/>
      <dgm:spPr/>
      <dgm:t>
        <a:bodyPr/>
        <a:lstStyle/>
        <a:p>
          <a:endParaRPr lang="en-US">
            <a:latin typeface="Gotham Book" pitchFamily="50" charset="0"/>
          </a:endParaRPr>
        </a:p>
      </dgm:t>
    </dgm:pt>
    <dgm:pt modelId="{C4991687-A8E8-4365-8EC4-33BDB0764F5E}" type="sibTrans" cxnId="{1D86F098-D23B-422B-BC37-63805A12946F}">
      <dgm:prSet/>
      <dgm:spPr/>
      <dgm:t>
        <a:bodyPr/>
        <a:lstStyle/>
        <a:p>
          <a:endParaRPr lang="en-US">
            <a:latin typeface="Gotham Book" pitchFamily="50" charset="0"/>
          </a:endParaRPr>
        </a:p>
      </dgm:t>
    </dgm:pt>
    <dgm:pt modelId="{8761E7B5-7427-49FC-BFD0-1B81226EC042}" type="pres">
      <dgm:prSet presAssocID="{78B6FDD9-1DE2-46B7-956F-A2FF23FE50AF}" presName="linear" presStyleCnt="0">
        <dgm:presLayoutVars>
          <dgm:animLvl val="lvl"/>
          <dgm:resizeHandles val="exact"/>
        </dgm:presLayoutVars>
      </dgm:prSet>
      <dgm:spPr/>
      <dgm:t>
        <a:bodyPr/>
        <a:lstStyle/>
        <a:p>
          <a:endParaRPr lang="en-US"/>
        </a:p>
      </dgm:t>
    </dgm:pt>
    <dgm:pt modelId="{525C548C-E832-41D4-87DE-4AAF19E46CE4}" type="pres">
      <dgm:prSet presAssocID="{1E4DA6A2-C1AC-44F9-9AAB-0FD497DC350F}" presName="parentText" presStyleLbl="node1" presStyleIdx="0" presStyleCnt="3">
        <dgm:presLayoutVars>
          <dgm:chMax val="0"/>
          <dgm:bulletEnabled val="1"/>
        </dgm:presLayoutVars>
      </dgm:prSet>
      <dgm:spPr/>
      <dgm:t>
        <a:bodyPr/>
        <a:lstStyle/>
        <a:p>
          <a:endParaRPr lang="en-US"/>
        </a:p>
      </dgm:t>
    </dgm:pt>
    <dgm:pt modelId="{C9937A70-D824-4ED9-A25C-277AD2A2A048}" type="pres">
      <dgm:prSet presAssocID="{1E4DA6A2-C1AC-44F9-9AAB-0FD497DC350F}" presName="childText" presStyleLbl="revTx" presStyleIdx="0" presStyleCnt="3">
        <dgm:presLayoutVars>
          <dgm:bulletEnabled val="1"/>
        </dgm:presLayoutVars>
      </dgm:prSet>
      <dgm:spPr/>
      <dgm:t>
        <a:bodyPr/>
        <a:lstStyle/>
        <a:p>
          <a:endParaRPr lang="en-US"/>
        </a:p>
      </dgm:t>
    </dgm:pt>
    <dgm:pt modelId="{5632FA5B-272E-4A15-AA1F-30DF7108F244}" type="pres">
      <dgm:prSet presAssocID="{8B4F9BC9-8D09-4FD8-AE93-B4B321BE5554}" presName="parentText" presStyleLbl="node1" presStyleIdx="1" presStyleCnt="3">
        <dgm:presLayoutVars>
          <dgm:chMax val="0"/>
          <dgm:bulletEnabled val="1"/>
        </dgm:presLayoutVars>
      </dgm:prSet>
      <dgm:spPr/>
      <dgm:t>
        <a:bodyPr/>
        <a:lstStyle/>
        <a:p>
          <a:endParaRPr lang="en-US"/>
        </a:p>
      </dgm:t>
    </dgm:pt>
    <dgm:pt modelId="{2BDB177E-A90C-4D76-974A-3C8D2270B44C}" type="pres">
      <dgm:prSet presAssocID="{8B4F9BC9-8D09-4FD8-AE93-B4B321BE5554}" presName="childText" presStyleLbl="revTx" presStyleIdx="1" presStyleCnt="3">
        <dgm:presLayoutVars>
          <dgm:bulletEnabled val="1"/>
        </dgm:presLayoutVars>
      </dgm:prSet>
      <dgm:spPr/>
      <dgm:t>
        <a:bodyPr/>
        <a:lstStyle/>
        <a:p>
          <a:endParaRPr lang="en-US"/>
        </a:p>
      </dgm:t>
    </dgm:pt>
    <dgm:pt modelId="{481D3797-DE91-41EF-BCB0-D33747DCA197}" type="pres">
      <dgm:prSet presAssocID="{5F87CCF1-0239-428A-BB32-504E0759690A}" presName="parentText" presStyleLbl="node1" presStyleIdx="2" presStyleCnt="3">
        <dgm:presLayoutVars>
          <dgm:chMax val="0"/>
          <dgm:bulletEnabled val="1"/>
        </dgm:presLayoutVars>
      </dgm:prSet>
      <dgm:spPr/>
      <dgm:t>
        <a:bodyPr/>
        <a:lstStyle/>
        <a:p>
          <a:endParaRPr lang="en-US"/>
        </a:p>
      </dgm:t>
    </dgm:pt>
    <dgm:pt modelId="{60E42024-7036-4812-B1D2-D0E27CEAA47B}" type="pres">
      <dgm:prSet presAssocID="{5F87CCF1-0239-428A-BB32-504E0759690A}" presName="childText" presStyleLbl="revTx" presStyleIdx="2" presStyleCnt="3">
        <dgm:presLayoutVars>
          <dgm:bulletEnabled val="1"/>
        </dgm:presLayoutVars>
      </dgm:prSet>
      <dgm:spPr/>
      <dgm:t>
        <a:bodyPr/>
        <a:lstStyle/>
        <a:p>
          <a:endParaRPr lang="en-US"/>
        </a:p>
      </dgm:t>
    </dgm:pt>
  </dgm:ptLst>
  <dgm:cxnLst>
    <dgm:cxn modelId="{E55E0B10-1C27-440B-9DAE-4FECAE8E645C}" srcId="{5F87CCF1-0239-428A-BB32-504E0759690A}" destId="{4AE8F29A-AF63-4409-81C0-4F1B49F87D86}" srcOrd="0" destOrd="0" parTransId="{C5171820-B9B7-4DD9-84BE-C1D47FE59BA1}" sibTransId="{C4359A0A-72DD-4CD5-8D9E-114AFC558567}"/>
    <dgm:cxn modelId="{A1B2D6BF-CBD2-47EC-A6C1-1E3B55CA96F9}" type="presOf" srcId="{1E4DA6A2-C1AC-44F9-9AAB-0FD497DC350F}" destId="{525C548C-E832-41D4-87DE-4AAF19E46CE4}" srcOrd="0" destOrd="0" presId="urn:microsoft.com/office/officeart/2005/8/layout/vList2"/>
    <dgm:cxn modelId="{554A050B-9ED9-49A8-A66D-66C5B80FEAB3}" type="presOf" srcId="{75A8A4F6-0C42-4C72-A29F-52D0E3311693}" destId="{2BDB177E-A90C-4D76-974A-3C8D2270B44C}" srcOrd="0" destOrd="0" presId="urn:microsoft.com/office/officeart/2005/8/layout/vList2"/>
    <dgm:cxn modelId="{8CE976D7-09D1-40F9-B823-CC18A62FD88E}" srcId="{78B6FDD9-1DE2-46B7-956F-A2FF23FE50AF}" destId="{1E4DA6A2-C1AC-44F9-9AAB-0FD497DC350F}" srcOrd="0" destOrd="0" parTransId="{483DB098-96FB-46D1-837D-5C3245AD6496}" sibTransId="{3056E3FA-FC80-42C0-9D2A-0D352A138AAD}"/>
    <dgm:cxn modelId="{78556B6F-E296-4394-960E-3073B2E84897}" type="presOf" srcId="{78B6FDD9-1DE2-46B7-956F-A2FF23FE50AF}" destId="{8761E7B5-7427-49FC-BFD0-1B81226EC042}" srcOrd="0" destOrd="0" presId="urn:microsoft.com/office/officeart/2005/8/layout/vList2"/>
    <dgm:cxn modelId="{0E9597D6-CDF1-494C-87D9-F41A5DE51715}" srcId="{5F87CCF1-0239-428A-BB32-504E0759690A}" destId="{541EE011-4E16-4313-9461-E11A0D0E7992}" srcOrd="1" destOrd="0" parTransId="{9F59D967-65FA-477F-BE8D-E49A3C00EB9C}" sibTransId="{0A20FFE0-C96E-4803-9B5D-21E9C6FEE202}"/>
    <dgm:cxn modelId="{E4B23C25-7A19-4D53-A2FB-616CCBB5C3FC}" srcId="{78B6FDD9-1DE2-46B7-956F-A2FF23FE50AF}" destId="{5F87CCF1-0239-428A-BB32-504E0759690A}" srcOrd="2" destOrd="0" parTransId="{92870D75-B4D1-4C33-9524-D8A2769F38CC}" sibTransId="{E8EDDEEE-7EBF-4AC2-9126-1EBA60821D21}"/>
    <dgm:cxn modelId="{C21BC42A-BB2B-4276-BB8C-2DE731B7A028}" srcId="{8B4F9BC9-8D09-4FD8-AE93-B4B321BE5554}" destId="{75A8A4F6-0C42-4C72-A29F-52D0E3311693}" srcOrd="0" destOrd="0" parTransId="{64E293D1-F937-474B-83E9-8E15BC66C402}" sibTransId="{C6CFEC11-9748-4FCB-9096-1026ECD40171}"/>
    <dgm:cxn modelId="{A24DA4D3-3A7F-44E2-A5A5-95867AB2E467}" srcId="{1E4DA6A2-C1AC-44F9-9AAB-0FD497DC350F}" destId="{422318D8-A057-4D08-9E29-C849BA23E595}" srcOrd="2" destOrd="0" parTransId="{04F132DA-ABD2-4E49-89CC-D6D381F5EC88}" sibTransId="{D545D8FA-B901-4379-8095-4EAAC54CDEAB}"/>
    <dgm:cxn modelId="{49A6DBF3-2B9A-4CE1-AF54-FF8F529AEA11}" type="presOf" srcId="{4AE8F29A-AF63-4409-81C0-4F1B49F87D86}" destId="{60E42024-7036-4812-B1D2-D0E27CEAA47B}" srcOrd="0" destOrd="0" presId="urn:microsoft.com/office/officeart/2005/8/layout/vList2"/>
    <dgm:cxn modelId="{B77C4B0E-C62A-479D-90D9-8AD43C7E4D89}" type="presOf" srcId="{5F87CCF1-0239-428A-BB32-504E0759690A}" destId="{481D3797-DE91-41EF-BCB0-D33747DCA197}" srcOrd="0" destOrd="0" presId="urn:microsoft.com/office/officeart/2005/8/layout/vList2"/>
    <dgm:cxn modelId="{19D11D28-CCEE-4997-BFC4-F822B793A7F6}" type="presOf" srcId="{183827F4-4C72-4F97-802E-73DEF5D3B7A4}" destId="{2BDB177E-A90C-4D76-974A-3C8D2270B44C}" srcOrd="0" destOrd="1" presId="urn:microsoft.com/office/officeart/2005/8/layout/vList2"/>
    <dgm:cxn modelId="{CBB99A30-4DE5-47BC-9F53-0A15AF65AD7D}" srcId="{1E4DA6A2-C1AC-44F9-9AAB-0FD497DC350F}" destId="{341EDFDE-103F-44B1-9AA4-634FC7C972F5}" srcOrd="1" destOrd="0" parTransId="{EB7E23FB-4FB7-4443-B506-FF016A6CC45C}" sibTransId="{CFE46F2C-F495-416A-B6C4-82240532C1E9}"/>
    <dgm:cxn modelId="{1D86F098-D23B-422B-BC37-63805A12946F}" srcId="{5F87CCF1-0239-428A-BB32-504E0759690A}" destId="{05857928-0E62-4798-A835-D16E383DB87B}" srcOrd="2" destOrd="0" parTransId="{43000B6E-6B0A-4242-A98B-BE615BF1FF42}" sibTransId="{C4991687-A8E8-4365-8EC4-33BDB0764F5E}"/>
    <dgm:cxn modelId="{49A8D73D-C2E5-46A1-AB11-EE047DD0DF05}" type="presOf" srcId="{05857928-0E62-4798-A835-D16E383DB87B}" destId="{60E42024-7036-4812-B1D2-D0E27CEAA47B}" srcOrd="0" destOrd="2" presId="urn:microsoft.com/office/officeart/2005/8/layout/vList2"/>
    <dgm:cxn modelId="{05E949DD-C316-4DA3-8664-4912C60790BE}" srcId="{78B6FDD9-1DE2-46B7-956F-A2FF23FE50AF}" destId="{8B4F9BC9-8D09-4FD8-AE93-B4B321BE5554}" srcOrd="1" destOrd="0" parTransId="{72E2ECD6-F09B-4911-9EB7-112AADD4C74A}" sibTransId="{3DFCC30C-C4DB-403F-906B-A851AFECC029}"/>
    <dgm:cxn modelId="{BD88EAFD-BDD4-4722-BBB7-3944DA5042B5}" srcId="{1E4DA6A2-C1AC-44F9-9AAB-0FD497DC350F}" destId="{72B59908-CFE5-4CAA-BA97-05B97A24CFD8}" srcOrd="0" destOrd="0" parTransId="{9FED9376-2102-444E-B296-017F497E7922}" sibTransId="{ABA13E6A-0B68-4111-8F05-7B033CF70F6D}"/>
    <dgm:cxn modelId="{7A1E1F27-FDDC-4A45-B4FA-1B2E617A3DED}" type="presOf" srcId="{422318D8-A057-4D08-9E29-C849BA23E595}" destId="{C9937A70-D824-4ED9-A25C-277AD2A2A048}" srcOrd="0" destOrd="2" presId="urn:microsoft.com/office/officeart/2005/8/layout/vList2"/>
    <dgm:cxn modelId="{501D5098-5A6F-4B2B-B23E-983C8604B957}" srcId="{8B4F9BC9-8D09-4FD8-AE93-B4B321BE5554}" destId="{183827F4-4C72-4F97-802E-73DEF5D3B7A4}" srcOrd="1" destOrd="0" parTransId="{FF4445DD-BAB8-478F-879A-4193379A37B7}" sibTransId="{0D15717B-9752-4BB7-82BA-E635B9D92FE4}"/>
    <dgm:cxn modelId="{923FA1BE-6096-45CD-9B41-AED91375ABFC}" type="presOf" srcId="{541EE011-4E16-4313-9461-E11A0D0E7992}" destId="{60E42024-7036-4812-B1D2-D0E27CEAA47B}" srcOrd="0" destOrd="1" presId="urn:microsoft.com/office/officeart/2005/8/layout/vList2"/>
    <dgm:cxn modelId="{0CF0FAE0-63F6-403C-AE6E-E77DF9F373AC}" type="presOf" srcId="{8B4F9BC9-8D09-4FD8-AE93-B4B321BE5554}" destId="{5632FA5B-272E-4A15-AA1F-30DF7108F244}" srcOrd="0" destOrd="0" presId="urn:microsoft.com/office/officeart/2005/8/layout/vList2"/>
    <dgm:cxn modelId="{CB300AEF-D8DA-4D49-A950-E85D514E674C}" type="presOf" srcId="{341EDFDE-103F-44B1-9AA4-634FC7C972F5}" destId="{C9937A70-D824-4ED9-A25C-277AD2A2A048}" srcOrd="0" destOrd="1" presId="urn:microsoft.com/office/officeart/2005/8/layout/vList2"/>
    <dgm:cxn modelId="{F283F961-9A4C-448D-8EB4-B00B6481EDE2}" type="presOf" srcId="{72B59908-CFE5-4CAA-BA97-05B97A24CFD8}" destId="{C9937A70-D824-4ED9-A25C-277AD2A2A048}" srcOrd="0" destOrd="0" presId="urn:microsoft.com/office/officeart/2005/8/layout/vList2"/>
    <dgm:cxn modelId="{E0E9A5F2-507A-40FE-AFA9-1AAE91955F5E}" srcId="{8B4F9BC9-8D09-4FD8-AE93-B4B321BE5554}" destId="{E8013C52-8325-44F8-A695-2BB0DD11ECC9}" srcOrd="2" destOrd="0" parTransId="{537DF40F-A69B-4BC9-803D-2A07AD8C1C80}" sibTransId="{5D4FDED7-23C6-41C8-B663-520E2B72619C}"/>
    <dgm:cxn modelId="{9303E6CB-D189-4BAE-9840-E2A3478C5409}" type="presOf" srcId="{E8013C52-8325-44F8-A695-2BB0DD11ECC9}" destId="{2BDB177E-A90C-4D76-974A-3C8D2270B44C}" srcOrd="0" destOrd="2" presId="urn:microsoft.com/office/officeart/2005/8/layout/vList2"/>
    <dgm:cxn modelId="{24493E54-8F72-4597-9FCA-BB59CD7BF520}" type="presParOf" srcId="{8761E7B5-7427-49FC-BFD0-1B81226EC042}" destId="{525C548C-E832-41D4-87DE-4AAF19E46CE4}" srcOrd="0" destOrd="0" presId="urn:microsoft.com/office/officeart/2005/8/layout/vList2"/>
    <dgm:cxn modelId="{4A4B9FBC-15C1-4CB2-B7A8-821AB8153117}" type="presParOf" srcId="{8761E7B5-7427-49FC-BFD0-1B81226EC042}" destId="{C9937A70-D824-4ED9-A25C-277AD2A2A048}" srcOrd="1" destOrd="0" presId="urn:microsoft.com/office/officeart/2005/8/layout/vList2"/>
    <dgm:cxn modelId="{8B965113-0A42-42BA-8DB8-98042DEE1DA2}" type="presParOf" srcId="{8761E7B5-7427-49FC-BFD0-1B81226EC042}" destId="{5632FA5B-272E-4A15-AA1F-30DF7108F244}" srcOrd="2" destOrd="0" presId="urn:microsoft.com/office/officeart/2005/8/layout/vList2"/>
    <dgm:cxn modelId="{5833A0F1-77DB-435F-89FD-5DFDA24091A6}" type="presParOf" srcId="{8761E7B5-7427-49FC-BFD0-1B81226EC042}" destId="{2BDB177E-A90C-4D76-974A-3C8D2270B44C}" srcOrd="3" destOrd="0" presId="urn:microsoft.com/office/officeart/2005/8/layout/vList2"/>
    <dgm:cxn modelId="{D7F5819A-0FC6-474C-806D-DEBC9DACF43E}" type="presParOf" srcId="{8761E7B5-7427-49FC-BFD0-1B81226EC042}" destId="{481D3797-DE91-41EF-BCB0-D33747DCA197}" srcOrd="4" destOrd="0" presId="urn:microsoft.com/office/officeart/2005/8/layout/vList2"/>
    <dgm:cxn modelId="{2BDFCAE3-14F2-4AEA-BF09-380A789EC3DD}" type="presParOf" srcId="{8761E7B5-7427-49FC-BFD0-1B81226EC042}" destId="{60E42024-7036-4812-B1D2-D0E27CEAA47B}"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BE8B4-C89E-4F06-8DA0-51C867F66563}">
      <dsp:nvSpPr>
        <dsp:cNvPr id="0" name=""/>
        <dsp:cNvSpPr/>
      </dsp:nvSpPr>
      <dsp:spPr>
        <a:xfrm>
          <a:off x="114610" y="630"/>
          <a:ext cx="3047378" cy="97528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latin typeface="Gotham Book" pitchFamily="50" charset="0"/>
            </a:rPr>
            <a:t>Access</a:t>
          </a:r>
        </a:p>
        <a:p>
          <a:pPr lvl="0" algn="ctr" defTabSz="800100">
            <a:lnSpc>
              <a:spcPct val="90000"/>
            </a:lnSpc>
            <a:spcBef>
              <a:spcPct val="0"/>
            </a:spcBef>
            <a:spcAft>
              <a:spcPct val="35000"/>
            </a:spcAft>
          </a:pPr>
          <a:r>
            <a:rPr lang="en-US" sz="1600" kern="1200" dirty="0" smtClean="0">
              <a:latin typeface="Gotham Book" pitchFamily="50" charset="0"/>
            </a:rPr>
            <a:t>The physical connection to high-speed infrastructure</a:t>
          </a:r>
          <a:endParaRPr lang="en-US" sz="1600" kern="1200" dirty="0">
            <a:latin typeface="Gotham Book" pitchFamily="50" charset="0"/>
          </a:endParaRPr>
        </a:p>
      </dsp:txBody>
      <dsp:txXfrm>
        <a:off x="114610" y="630"/>
        <a:ext cx="3047378" cy="975287"/>
      </dsp:txXfrm>
    </dsp:sp>
    <dsp:sp modelId="{EF45DBD9-E6E1-4213-9857-43838580FB0C}">
      <dsp:nvSpPr>
        <dsp:cNvPr id="0" name=""/>
        <dsp:cNvSpPr/>
      </dsp:nvSpPr>
      <dsp:spPr>
        <a:xfrm>
          <a:off x="147398" y="1251101"/>
          <a:ext cx="2981802" cy="1209727"/>
        </a:xfrm>
        <a:prstGeom prst="rect">
          <a:avLst/>
        </a:prstGeom>
        <a:solidFill>
          <a:schemeClr val="accent5">
            <a:hueOff val="4745460"/>
            <a:satOff val="-34002"/>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latin typeface="Gotham Book" pitchFamily="50" charset="0"/>
            </a:rPr>
            <a:t>Adoption</a:t>
          </a:r>
        </a:p>
        <a:p>
          <a:pPr lvl="0" algn="ctr" defTabSz="800100">
            <a:lnSpc>
              <a:spcPct val="90000"/>
            </a:lnSpc>
            <a:spcBef>
              <a:spcPct val="0"/>
            </a:spcBef>
            <a:spcAft>
              <a:spcPct val="35000"/>
            </a:spcAft>
          </a:pPr>
          <a:r>
            <a:rPr lang="en-US" sz="1600" kern="1200" dirty="0" smtClean="0">
              <a:latin typeface="Gotham Book" pitchFamily="50" charset="0"/>
            </a:rPr>
            <a:t>Recognizing the value of broadband and subscribing either at home, work, or via public institutions</a:t>
          </a:r>
          <a:endParaRPr lang="en-US" sz="1600" kern="1200" dirty="0">
            <a:latin typeface="Gotham Book" pitchFamily="50" charset="0"/>
          </a:endParaRPr>
        </a:p>
      </dsp:txBody>
      <dsp:txXfrm>
        <a:off x="147398" y="1251101"/>
        <a:ext cx="2981802" cy="1209727"/>
      </dsp:txXfrm>
    </dsp:sp>
    <dsp:sp modelId="{75E0BD2F-B096-43E1-9C7D-0243DCF37776}">
      <dsp:nvSpPr>
        <dsp:cNvPr id="0" name=""/>
        <dsp:cNvSpPr/>
      </dsp:nvSpPr>
      <dsp:spPr>
        <a:xfrm>
          <a:off x="119082" y="2736011"/>
          <a:ext cx="3038435" cy="1493584"/>
        </a:xfrm>
        <a:prstGeom prst="rect">
          <a:avLst/>
        </a:prstGeom>
        <a:solidFill>
          <a:schemeClr val="accent5">
            <a:hueOff val="9490919"/>
            <a:satOff val="-68004"/>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latin typeface="Gotham Book" pitchFamily="50" charset="0"/>
            </a:rPr>
            <a:t>Use</a:t>
          </a:r>
        </a:p>
        <a:p>
          <a:pPr lvl="0" algn="ctr" defTabSz="800100">
            <a:lnSpc>
              <a:spcPct val="90000"/>
            </a:lnSpc>
            <a:spcBef>
              <a:spcPct val="0"/>
            </a:spcBef>
            <a:spcAft>
              <a:spcPct val="35000"/>
            </a:spcAft>
          </a:pPr>
          <a:r>
            <a:rPr lang="en-US" sz="1600" kern="1200" dirty="0" smtClean="0">
              <a:latin typeface="Gotham Book" pitchFamily="50" charset="0"/>
            </a:rPr>
            <a:t>Skills and applications to leverage technology to improve quality of life and community/economic development</a:t>
          </a:r>
          <a:endParaRPr lang="en-US" sz="1600" kern="1200" dirty="0">
            <a:latin typeface="Gotham Book" pitchFamily="50" charset="0"/>
          </a:endParaRPr>
        </a:p>
      </dsp:txBody>
      <dsp:txXfrm>
        <a:off x="119082" y="2736011"/>
        <a:ext cx="3038435" cy="1493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548C-E832-41D4-87DE-4AAF19E46CE4}">
      <dsp:nvSpPr>
        <dsp:cNvPr id="0" name=""/>
        <dsp:cNvSpPr/>
      </dsp:nvSpPr>
      <dsp:spPr>
        <a:xfrm>
          <a:off x="0" y="124470"/>
          <a:ext cx="5926098" cy="5335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Gotham Book" pitchFamily="50" charset="0"/>
            </a:rPr>
            <a:t>Access - infrastructure</a:t>
          </a:r>
          <a:endParaRPr lang="en-US" sz="2400" kern="1200" dirty="0">
            <a:latin typeface="Gotham Book" pitchFamily="50" charset="0"/>
          </a:endParaRPr>
        </a:p>
      </dsp:txBody>
      <dsp:txXfrm>
        <a:off x="26044" y="150514"/>
        <a:ext cx="5874010" cy="481431"/>
      </dsp:txXfrm>
    </dsp:sp>
    <dsp:sp modelId="{C9937A70-D824-4ED9-A25C-277AD2A2A048}">
      <dsp:nvSpPr>
        <dsp:cNvPr id="0" name=""/>
        <dsp:cNvSpPr/>
      </dsp:nvSpPr>
      <dsp:spPr>
        <a:xfrm>
          <a:off x="0" y="657990"/>
          <a:ext cx="592609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Gotham Book" pitchFamily="50" charset="0"/>
            </a:rPr>
            <a:t>Speed availability</a:t>
          </a:r>
          <a:endParaRPr lang="en-US" sz="1900" kern="1200" dirty="0">
            <a:latin typeface="Gotham Book" pitchFamily="50" charset="0"/>
          </a:endParaRP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Provider competition</a:t>
          </a:r>
          <a:endParaRPr lang="en-US" sz="1900" kern="1200" dirty="0">
            <a:latin typeface="Gotham Book" pitchFamily="50" charset="0"/>
          </a:endParaRP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Mobile broadband</a:t>
          </a:r>
          <a:endParaRPr lang="en-US" sz="1900" kern="1200" dirty="0">
            <a:latin typeface="Gotham Book" pitchFamily="50" charset="0"/>
          </a:endParaRPr>
        </a:p>
      </dsp:txBody>
      <dsp:txXfrm>
        <a:off x="0" y="657990"/>
        <a:ext cx="5926098" cy="869400"/>
      </dsp:txXfrm>
    </dsp:sp>
    <dsp:sp modelId="{5632FA5B-272E-4A15-AA1F-30DF7108F244}">
      <dsp:nvSpPr>
        <dsp:cNvPr id="0" name=""/>
        <dsp:cNvSpPr/>
      </dsp:nvSpPr>
      <dsp:spPr>
        <a:xfrm>
          <a:off x="0" y="1527390"/>
          <a:ext cx="5926098" cy="53351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Gotham Book" pitchFamily="50" charset="0"/>
            </a:rPr>
            <a:t>Adoption – who has it</a:t>
          </a:r>
        </a:p>
      </dsp:txBody>
      <dsp:txXfrm>
        <a:off x="26044" y="1553434"/>
        <a:ext cx="5874010" cy="481431"/>
      </dsp:txXfrm>
    </dsp:sp>
    <dsp:sp modelId="{2BDB177E-A90C-4D76-974A-3C8D2270B44C}">
      <dsp:nvSpPr>
        <dsp:cNvPr id="0" name=""/>
        <dsp:cNvSpPr/>
      </dsp:nvSpPr>
      <dsp:spPr>
        <a:xfrm>
          <a:off x="0" y="2060910"/>
          <a:ext cx="592609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Gotham Book" pitchFamily="50" charset="0"/>
            </a:rPr>
            <a:t>Affordability</a:t>
          </a:r>
          <a:endParaRPr lang="en-US" sz="1900" kern="1200" dirty="0">
            <a:latin typeface="Gotham Book" pitchFamily="50" charset="0"/>
          </a:endParaRP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Home connectivity</a:t>
          </a:r>
          <a:endParaRPr lang="en-US" sz="1900" kern="1200" dirty="0">
            <a:latin typeface="Gotham Book" pitchFamily="50" charset="0"/>
          </a:endParaRP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Digital literacy</a:t>
          </a:r>
          <a:endParaRPr lang="en-US" sz="1900" kern="1200" dirty="0">
            <a:latin typeface="Gotham Book" pitchFamily="50" charset="0"/>
          </a:endParaRPr>
        </a:p>
      </dsp:txBody>
      <dsp:txXfrm>
        <a:off x="0" y="2060910"/>
        <a:ext cx="5926098" cy="869400"/>
      </dsp:txXfrm>
    </dsp:sp>
    <dsp:sp modelId="{481D3797-DE91-41EF-BCB0-D33747DCA197}">
      <dsp:nvSpPr>
        <dsp:cNvPr id="0" name=""/>
        <dsp:cNvSpPr/>
      </dsp:nvSpPr>
      <dsp:spPr>
        <a:xfrm>
          <a:off x="0" y="2930310"/>
          <a:ext cx="5926098" cy="533519"/>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Gotham Book" pitchFamily="50" charset="0"/>
            </a:rPr>
            <a:t>Use – is technology being leveraged</a:t>
          </a:r>
        </a:p>
      </dsp:txBody>
      <dsp:txXfrm>
        <a:off x="26044" y="2956354"/>
        <a:ext cx="5874010" cy="481431"/>
      </dsp:txXfrm>
    </dsp:sp>
    <dsp:sp modelId="{60E42024-7036-4812-B1D2-D0E27CEAA47B}">
      <dsp:nvSpPr>
        <dsp:cNvPr id="0" name=""/>
        <dsp:cNvSpPr/>
      </dsp:nvSpPr>
      <dsp:spPr>
        <a:xfrm>
          <a:off x="0" y="3463830"/>
          <a:ext cx="592609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Gotham Book" pitchFamily="50" charset="0"/>
            </a:rPr>
            <a:t>Teleworking</a:t>
          </a: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Digital interaction</a:t>
          </a:r>
        </a:p>
        <a:p>
          <a:pPr marL="171450" lvl="1" indent="-171450" algn="l" defTabSz="844550">
            <a:lnSpc>
              <a:spcPct val="90000"/>
            </a:lnSpc>
            <a:spcBef>
              <a:spcPct val="0"/>
            </a:spcBef>
            <a:spcAft>
              <a:spcPct val="20000"/>
            </a:spcAft>
            <a:buChar char="••"/>
          </a:pPr>
          <a:r>
            <a:rPr lang="en-US" sz="1900" kern="1200" dirty="0" smtClean="0">
              <a:latin typeface="Gotham Book" pitchFamily="50" charset="0"/>
            </a:rPr>
            <a:t>Devices in the home</a:t>
          </a:r>
        </a:p>
      </dsp:txBody>
      <dsp:txXfrm>
        <a:off x="0" y="3463830"/>
        <a:ext cx="5926098" cy="869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0.13126</cdr:x>
      <cdr:y>0.14288</cdr:y>
    </cdr:from>
    <cdr:to>
      <cdr:x>0.47296</cdr:x>
      <cdr:y>0.14288</cdr:y>
    </cdr:to>
    <cdr:cxnSp macro="">
      <cdr:nvCxnSpPr>
        <cdr:cNvPr id="3" name="Straight Connector 2"/>
        <cdr:cNvCxnSpPr/>
      </cdr:nvCxnSpPr>
      <cdr:spPr>
        <a:xfrm xmlns:a="http://schemas.openxmlformats.org/drawingml/2006/main" flipH="1">
          <a:off x="456342" y="997572"/>
          <a:ext cx="1187963"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0.13213</cdr:x>
      <cdr:y>0.2716</cdr:y>
    </cdr:from>
    <cdr:to>
      <cdr:x>0.47383</cdr:x>
      <cdr:y>0.2716</cdr:y>
    </cdr:to>
    <cdr:cxnSp macro="">
      <cdr:nvCxnSpPr>
        <cdr:cNvPr id="6" name="Straight Connector 5"/>
        <cdr:cNvCxnSpPr/>
      </cdr:nvCxnSpPr>
      <cdr:spPr>
        <a:xfrm xmlns:a="http://schemas.openxmlformats.org/drawingml/2006/main" flipH="1">
          <a:off x="459366" y="1896250"/>
          <a:ext cx="1187962"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0.1323</cdr:x>
      <cdr:y>0.40228</cdr:y>
    </cdr:from>
    <cdr:to>
      <cdr:x>0.474</cdr:x>
      <cdr:y>0.40228</cdr:y>
    </cdr:to>
    <cdr:cxnSp macro="">
      <cdr:nvCxnSpPr>
        <cdr:cNvPr id="7" name="Straight Connector 6"/>
        <cdr:cNvCxnSpPr/>
      </cdr:nvCxnSpPr>
      <cdr:spPr>
        <a:xfrm xmlns:a="http://schemas.openxmlformats.org/drawingml/2006/main" flipH="1">
          <a:off x="459957" y="2808623"/>
          <a:ext cx="1187963"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0.13354</cdr:x>
      <cdr:y>0.53226</cdr:y>
    </cdr:from>
    <cdr:to>
      <cdr:x>0.47524</cdr:x>
      <cdr:y>0.53226</cdr:y>
    </cdr:to>
    <cdr:cxnSp macro="">
      <cdr:nvCxnSpPr>
        <cdr:cNvPr id="5" name="Straight Connector 4"/>
        <cdr:cNvCxnSpPr/>
      </cdr:nvCxnSpPr>
      <cdr:spPr>
        <a:xfrm xmlns:a="http://schemas.openxmlformats.org/drawingml/2006/main" flipH="1">
          <a:off x="464268" y="3716119"/>
          <a:ext cx="1187962"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0.1362</cdr:x>
      <cdr:y>0.66213</cdr:y>
    </cdr:from>
    <cdr:to>
      <cdr:x>0.4779</cdr:x>
      <cdr:y>0.66213</cdr:y>
    </cdr:to>
    <cdr:cxnSp macro="">
      <cdr:nvCxnSpPr>
        <cdr:cNvPr id="8" name="Straight Connector 7"/>
        <cdr:cNvCxnSpPr/>
      </cdr:nvCxnSpPr>
      <cdr:spPr>
        <a:xfrm xmlns:a="http://schemas.openxmlformats.org/drawingml/2006/main" flipH="1">
          <a:off x="473514" y="4622877"/>
          <a:ext cx="1187963"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0.13163</cdr:x>
      <cdr:y>0.79219</cdr:y>
    </cdr:from>
    <cdr:to>
      <cdr:x>0.47333</cdr:x>
      <cdr:y>0.79219</cdr:y>
    </cdr:to>
    <cdr:cxnSp macro="">
      <cdr:nvCxnSpPr>
        <cdr:cNvPr id="9" name="Straight Connector 8"/>
        <cdr:cNvCxnSpPr/>
      </cdr:nvCxnSpPr>
      <cdr:spPr>
        <a:xfrm xmlns:a="http://schemas.openxmlformats.org/drawingml/2006/main" flipH="1">
          <a:off x="457639" y="5530927"/>
          <a:ext cx="1187963"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9A4E4C-5F16-4E17-829B-78931D1BAB7B}" type="datetimeFigureOut">
              <a:rPr lang="en-US" smtClean="0"/>
              <a:t>11/26/2017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42E20-0D69-4D47-90C6-D446A57DBD32}" type="slidenum">
              <a:rPr lang="en-US" smtClean="0"/>
              <a:t>‹#›</a:t>
            </a:fld>
            <a:endParaRPr lang="en-US" dirty="0"/>
          </a:p>
        </p:txBody>
      </p:sp>
    </p:spTree>
    <p:extLst>
      <p:ext uri="{BB962C8B-B14F-4D97-AF65-F5344CB8AC3E}">
        <p14:creationId xmlns:p14="http://schemas.microsoft.com/office/powerpoint/2010/main" val="3836560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F43CD-80D9-42B8-972E-15FD8DD285D2}" type="datetimeFigureOut">
              <a:rPr lang="en-US" smtClean="0"/>
              <a:t>11/26/2017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C8C3E-5C92-4C50-A2AB-94C54126F6CB}" type="slidenum">
              <a:rPr lang="en-US" smtClean="0"/>
              <a:t>‹#›</a:t>
            </a:fld>
            <a:endParaRPr lang="en-US" dirty="0"/>
          </a:p>
        </p:txBody>
      </p:sp>
    </p:spTree>
    <p:extLst>
      <p:ext uri="{BB962C8B-B14F-4D97-AF65-F5344CB8AC3E}">
        <p14:creationId xmlns:p14="http://schemas.microsoft.com/office/powerpoint/2010/main" val="189781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6</a:t>
            </a:fld>
            <a:endParaRPr lang="en-US" dirty="0"/>
          </a:p>
        </p:txBody>
      </p:sp>
    </p:spTree>
    <p:extLst>
      <p:ext uri="{BB962C8B-B14F-4D97-AF65-F5344CB8AC3E}">
        <p14:creationId xmlns:p14="http://schemas.microsoft.com/office/powerpoint/2010/main" val="429210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7</a:t>
            </a:fld>
            <a:endParaRPr lang="en-US" dirty="0"/>
          </a:p>
        </p:txBody>
      </p:sp>
    </p:spTree>
    <p:extLst>
      <p:ext uri="{BB962C8B-B14F-4D97-AF65-F5344CB8AC3E}">
        <p14:creationId xmlns:p14="http://schemas.microsoft.com/office/powerpoint/2010/main" val="429210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8</a:t>
            </a:fld>
            <a:endParaRPr lang="en-US" dirty="0"/>
          </a:p>
        </p:txBody>
      </p:sp>
    </p:spTree>
    <p:extLst>
      <p:ext uri="{BB962C8B-B14F-4D97-AF65-F5344CB8AC3E}">
        <p14:creationId xmlns:p14="http://schemas.microsoft.com/office/powerpoint/2010/main" val="429210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9</a:t>
            </a:fld>
            <a:endParaRPr lang="en-US" dirty="0"/>
          </a:p>
        </p:txBody>
      </p:sp>
    </p:spTree>
    <p:extLst>
      <p:ext uri="{BB962C8B-B14F-4D97-AF65-F5344CB8AC3E}">
        <p14:creationId xmlns:p14="http://schemas.microsoft.com/office/powerpoint/2010/main" val="429210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10</a:t>
            </a:fld>
            <a:endParaRPr lang="en-US" dirty="0"/>
          </a:p>
        </p:txBody>
      </p:sp>
    </p:spTree>
    <p:extLst>
      <p:ext uri="{BB962C8B-B14F-4D97-AF65-F5344CB8AC3E}">
        <p14:creationId xmlns:p14="http://schemas.microsoft.com/office/powerpoint/2010/main" val="42921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planning program starts by establishing a baseline using available data.</a:t>
            </a:r>
            <a:r>
              <a:rPr lang="en-US" baseline="0" dirty="0" smtClean="0"/>
              <a:t> </a:t>
            </a:r>
            <a:r>
              <a:rPr lang="en-US" dirty="0" smtClean="0"/>
              <a:t>However, data on technology access, adoption, and use is difficult to come by.</a:t>
            </a:r>
          </a:p>
          <a:p>
            <a:endParaRPr lang="en-US" dirty="0"/>
          </a:p>
        </p:txBody>
      </p:sp>
      <p:sp>
        <p:nvSpPr>
          <p:cNvPr id="4" name="Slide Number Placeholder 3"/>
          <p:cNvSpPr>
            <a:spLocks noGrp="1"/>
          </p:cNvSpPr>
          <p:nvPr>
            <p:ph type="sldNum" sz="quarter" idx="10"/>
          </p:nvPr>
        </p:nvSpPr>
        <p:spPr/>
        <p:txBody>
          <a:bodyPr/>
          <a:lstStyle/>
          <a:p>
            <a:fld id="{083C8C3E-5C92-4C50-A2AB-94C54126F6CB}" type="slidenum">
              <a:rPr lang="en-US" smtClean="0"/>
              <a:t>11</a:t>
            </a:fld>
            <a:endParaRPr lang="en-US" dirty="0"/>
          </a:p>
        </p:txBody>
      </p:sp>
    </p:spTree>
    <p:extLst>
      <p:ext uri="{BB962C8B-B14F-4D97-AF65-F5344CB8AC3E}">
        <p14:creationId xmlns:p14="http://schemas.microsoft.com/office/powerpoint/2010/main" val="429210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61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AB48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671CA1-F22E-4A2B-97E7-EDE64785C26F}" type="datetime1">
              <a:rPr lang="en-US" smtClean="0"/>
              <a:t>11/26/2017</a:t>
            </a:fld>
            <a:endParaRPr lang="en-US" dirty="0"/>
          </a:p>
        </p:txBody>
      </p:sp>
      <p:sp>
        <p:nvSpPr>
          <p:cNvPr id="5" name="Footer Placeholder 4"/>
          <p:cNvSpPr>
            <a:spLocks noGrp="1"/>
          </p:cNvSpPr>
          <p:nvPr>
            <p:ph type="ftr" sz="quarter" idx="11"/>
          </p:nvPr>
        </p:nvSpPr>
        <p:spPr>
          <a:xfrm>
            <a:off x="2968668" y="6459785"/>
            <a:ext cx="6263014" cy="365125"/>
          </a:xfrm>
        </p:spPr>
        <p:txBody>
          <a:body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12"/>
          </p:nvPr>
        </p:nvSpPr>
        <p:spPr>
          <a:xfrm>
            <a:off x="117630" y="109089"/>
            <a:ext cx="1312025" cy="365125"/>
          </a:xfrm>
        </p:spPr>
        <p:txBody>
          <a:bodyPr/>
          <a:lstStyle>
            <a:lvl1pPr algn="l">
              <a:defRPr b="1">
                <a:solidFill>
                  <a:srgbClr val="06357A"/>
                </a:solidFill>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7696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DADAB7-0644-4251-8FAA-01B76BC223A6}"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330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DBF11-EDFF-4B3C-B4A2-5E87E915029B}"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014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FF0256-A1CB-4F00-90AA-E7FD18AD12DB}"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199869-6127-41CD-87BA-A95A755865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727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F0256-A1CB-4F00-90AA-E7FD18AD12DB}" type="datetimeFigureOut">
              <a:rPr lang="en-US" smtClean="0">
                <a:solidFill>
                  <a:prstClr val="black">
                    <a:tint val="75000"/>
                  </a:prstClr>
                </a:solidFill>
              </a:rPr>
              <a:pPr/>
              <a:t>11/26/2017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199869-6127-41CD-87BA-A95A755865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19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F0256-A1CB-4F00-90AA-E7FD18AD12DB}" type="datetimeFigureOut">
              <a:rPr lang="en-US" smtClean="0">
                <a:solidFill>
                  <a:prstClr val="black">
                    <a:tint val="75000"/>
                  </a:prstClr>
                </a:solidFill>
              </a:rPr>
              <a:pPr/>
              <a:t>11/26/2017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199869-6127-41CD-87BA-A95A755865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49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2A1E7D-C860-4681-AA45-6D9E9A05655C}" type="datetime1">
              <a:rPr lang="en-US" smtClean="0"/>
              <a:t>11/26/2017</a:t>
            </a:fld>
            <a:endParaRPr lang="en-US" dirty="0"/>
          </a:p>
        </p:txBody>
      </p:sp>
      <p:sp>
        <p:nvSpPr>
          <p:cNvPr id="5" name="Footer Placeholder 4"/>
          <p:cNvSpPr>
            <a:spLocks noGrp="1"/>
          </p:cNvSpPr>
          <p:nvPr>
            <p:ph type="ftr" sz="quarter" idx="11"/>
          </p:nvPr>
        </p:nvSpPr>
        <p:spPr>
          <a:xfrm>
            <a:off x="3056351" y="6459785"/>
            <a:ext cx="6112701" cy="365125"/>
          </a:xfrm>
        </p:spPr>
        <p:txBody>
          <a:body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12"/>
          </p:nvPr>
        </p:nvSpPr>
        <p:spPr>
          <a:xfrm>
            <a:off x="92578" y="109089"/>
            <a:ext cx="1312025" cy="365125"/>
          </a:xfrm>
        </p:spPr>
        <p:txBody>
          <a:bodyPr/>
          <a:lstStyle>
            <a:lvl1pPr algn="l">
              <a:defRPr b="1">
                <a:solidFill>
                  <a:srgbClr val="06357A"/>
                </a:solidFill>
              </a:defRPr>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032196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4EED-1B5A-4743-9177-B2999CD2E573}" type="datetime1">
              <a:rPr lang="en-US" smtClean="0"/>
              <a:t>11/26/2017</a:t>
            </a:fld>
            <a:endParaRPr lang="en-US" dirty="0"/>
          </a:p>
        </p:txBody>
      </p:sp>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6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F9D52E-BF20-4A69-BC44-E6AD5625D598}" type="datetime1">
              <a:rPr lang="en-US" smtClean="0"/>
              <a:t>11/26/2017</a:t>
            </a:fld>
            <a:endParaRPr lang="en-US" dirty="0"/>
          </a:p>
        </p:txBody>
      </p:sp>
      <p:sp>
        <p:nvSpPr>
          <p:cNvPr id="6" name="Footer Placeholder 5"/>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A36466-EB25-427A-9B77-07B1121EBCF0}" type="datetime1">
              <a:rPr lang="en-US" smtClean="0"/>
              <a:t>11/26/2017</a:t>
            </a:fld>
            <a:endParaRPr lang="en-US" dirty="0"/>
          </a:p>
        </p:txBody>
      </p:sp>
      <p:sp>
        <p:nvSpPr>
          <p:cNvPr id="8" name="Footer Placeholder 7"/>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216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F86732-1275-41B0-8979-D1C31D4B33DC}" type="datetime1">
              <a:rPr lang="en-US" smtClean="0"/>
              <a:t>11/26/2017</a:t>
            </a:fld>
            <a:endParaRPr lang="en-US" dirty="0"/>
          </a:p>
        </p:txBody>
      </p:sp>
      <p:sp>
        <p:nvSpPr>
          <p:cNvPr id="4" name="Footer Placeholder 3"/>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55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6E3FF8-32C1-4BF7-B7A5-6696C4345225}" type="datetime1">
              <a:rPr lang="en-US" smtClean="0"/>
              <a:t>11/26/2017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COPYRIGHT 2017 Connected Nation, Inc. Do not duplicate or reproduce without written permission.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17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E683FB-9402-4A0A-898C-158AB4E3D0AB}" type="datetime1">
              <a:rPr lang="en-US" smtClean="0"/>
              <a:t>11/26/2017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smtClean="0"/>
              <a:t>COPYRIGHT 2017 Connected Nation, Inc. Do not duplicate or reproduce without written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069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C7FA7-CE7C-44DF-A9AB-B3F0348BA414}" type="datetime1">
              <a:rPr lang="en-US" smtClean="0"/>
              <a:t>11/26/2017</a:t>
            </a:fld>
            <a:endParaRPr lang="en-US" dirty="0"/>
          </a:p>
        </p:txBody>
      </p:sp>
      <p:sp>
        <p:nvSpPr>
          <p:cNvPr id="6" name="Footer Placeholder 5"/>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550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1B61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AB48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ADB309-E772-4205-95FD-6A743C6FE40E}" type="datetime1">
              <a:rPr lang="en-US" smtClean="0"/>
              <a:t>11/26/2017</a:t>
            </a:fld>
            <a:endParaRPr lang="en-US" dirty="0"/>
          </a:p>
        </p:txBody>
      </p:sp>
      <p:sp>
        <p:nvSpPr>
          <p:cNvPr id="5" name="Footer Placeholder 4"/>
          <p:cNvSpPr>
            <a:spLocks noGrp="1"/>
          </p:cNvSpPr>
          <p:nvPr>
            <p:ph type="ftr" sz="quarter" idx="3"/>
          </p:nvPr>
        </p:nvSpPr>
        <p:spPr>
          <a:xfrm>
            <a:off x="3006246" y="6459785"/>
            <a:ext cx="6175331"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COPYRIGHT 2017 Connected Nation, Inc. Do not duplicate or reproduce without written permission.</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466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0FF0256-A1CB-4F00-90AA-E7FD18AD12DB}" type="datetimeFigureOut">
              <a:rPr lang="en-US" smtClean="0">
                <a:solidFill>
                  <a:prstClr val="black">
                    <a:tint val="75000"/>
                  </a:prstClr>
                </a:solidFill>
              </a:rPr>
              <a:pPr defTabSz="914400"/>
              <a:t>11/26/2017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99869-6127-41CD-87BA-A95A7558650C}"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2442790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image" Target="../media/image7.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8.jpeg"/><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35152"/>
            <a:ext cx="10193020" cy="3566160"/>
          </a:xfrm>
        </p:spPr>
        <p:txBody>
          <a:bodyPr>
            <a:normAutofit/>
          </a:bodyPr>
          <a:lstStyle/>
          <a:p>
            <a:r>
              <a:rPr lang="en-US" sz="4800" dirty="0" smtClean="0">
                <a:latin typeface="Gotham Book" pitchFamily="50" charset="0"/>
              </a:rPr>
              <a:t>South Carolina</a:t>
            </a:r>
            <a:br>
              <a:rPr lang="en-US" sz="4800" dirty="0" smtClean="0">
                <a:latin typeface="Gotham Book" pitchFamily="50" charset="0"/>
              </a:rPr>
            </a:br>
            <a:r>
              <a:rPr lang="en-US" sz="4800" dirty="0" err="1" smtClean="0">
                <a:latin typeface="Gotham Book" pitchFamily="50" charset="0"/>
              </a:rPr>
              <a:t>Lowcountry</a:t>
            </a:r>
            <a:r>
              <a:rPr lang="en-US" sz="4800" dirty="0" smtClean="0">
                <a:latin typeface="Gotham Book" pitchFamily="50" charset="0"/>
              </a:rPr>
              <a:t> Promise Zone</a:t>
            </a:r>
            <a:br>
              <a:rPr lang="en-US" sz="4800" dirty="0" smtClean="0">
                <a:latin typeface="Gotham Book" pitchFamily="50" charset="0"/>
              </a:rPr>
            </a:br>
            <a:r>
              <a:rPr lang="en-US" sz="4800" dirty="0" smtClean="0">
                <a:latin typeface="Gotham Book" pitchFamily="50" charset="0"/>
              </a:rPr>
              <a:t>Connected Community</a:t>
            </a:r>
            <a:endParaRPr lang="en-US" sz="4800" dirty="0">
              <a:latin typeface="Gotham Book" pitchFamily="50" charset="0"/>
            </a:endParaRPr>
          </a:p>
        </p:txBody>
      </p:sp>
      <p:sp>
        <p:nvSpPr>
          <p:cNvPr id="3" name="Subtitle 2"/>
          <p:cNvSpPr>
            <a:spLocks noGrp="1"/>
          </p:cNvSpPr>
          <p:nvPr>
            <p:ph type="subTitle" idx="1"/>
          </p:nvPr>
        </p:nvSpPr>
        <p:spPr>
          <a:xfrm>
            <a:off x="1100051" y="4442920"/>
            <a:ext cx="10058400" cy="1614979"/>
          </a:xfrm>
        </p:spPr>
        <p:txBody>
          <a:bodyPr>
            <a:normAutofit/>
          </a:bodyPr>
          <a:lstStyle/>
          <a:p>
            <a:pPr>
              <a:spcBef>
                <a:spcPts val="0"/>
              </a:spcBef>
              <a:spcAft>
                <a:spcPts val="600"/>
              </a:spcAft>
            </a:pPr>
            <a:r>
              <a:rPr lang="en-US" sz="2000" b="1" dirty="0" smtClean="0">
                <a:latin typeface="Gotham Book" pitchFamily="50" charset="0"/>
              </a:rPr>
              <a:t>Jim Stritzinger</a:t>
            </a:r>
            <a:endParaRPr lang="en-US" sz="1800" b="1" dirty="0" smtClean="0">
              <a:latin typeface="Gotham Book" pitchFamily="50" charset="0"/>
            </a:endParaRPr>
          </a:p>
          <a:p>
            <a:pPr>
              <a:spcBef>
                <a:spcPts val="0"/>
              </a:spcBef>
            </a:pPr>
            <a:r>
              <a:rPr lang="en-US" sz="1800" dirty="0" smtClean="0">
                <a:latin typeface="Gotham Book" pitchFamily="50" charset="0"/>
              </a:rPr>
              <a:t>Executive Director, Connect South Carolina</a:t>
            </a:r>
          </a:p>
          <a:p>
            <a:pPr>
              <a:spcBef>
                <a:spcPts val="0"/>
              </a:spcBef>
            </a:pPr>
            <a:endParaRPr lang="en-US" sz="1800" dirty="0" smtClean="0">
              <a:latin typeface="Gotham Book" pitchFamily="50"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9231" y="5029200"/>
            <a:ext cx="1436563" cy="117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9650" y="128919"/>
            <a:ext cx="6248399" cy="124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007690" y="116219"/>
            <a:ext cx="2098343" cy="98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9" name="Picture 8" descr="http://southerncarolina.org/images/uploads/PromiseZone_logo.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07690" y="1336089"/>
            <a:ext cx="2098343" cy="1356311"/>
          </a:xfrm>
          <a:prstGeom prst="rect">
            <a:avLst/>
          </a:prstGeom>
          <a:noFill/>
          <a:ln>
            <a:noFill/>
          </a:ln>
        </p:spPr>
      </p:pic>
    </p:spTree>
    <p:extLst>
      <p:ext uri="{BB962C8B-B14F-4D97-AF65-F5344CB8AC3E}">
        <p14:creationId xmlns:p14="http://schemas.microsoft.com/office/powerpoint/2010/main" val="226469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4000" dirty="0">
                <a:latin typeface="Gotham Book" pitchFamily="50" charset="0"/>
              </a:rPr>
              <a:t>Promise Zone</a:t>
            </a:r>
            <a:r>
              <a:rPr lang="en-US" sz="4000" dirty="0" smtClean="0">
                <a:latin typeface="Century Gothic" panose="020B0502020202020204" pitchFamily="34" charset="0"/>
              </a:rPr>
              <a:t> Assessment</a:t>
            </a:r>
            <a:r>
              <a:rPr lang="en-US" sz="4000" dirty="0" smtClean="0">
                <a:latin typeface="Century Gothic" panose="020B0502020202020204" pitchFamily="34" charset="0"/>
              </a:rPr>
              <a:t>: Use</a:t>
            </a:r>
            <a:endParaRPr lang="en-US" sz="4000" dirty="0">
              <a:latin typeface="Century Gothic" panose="020B0502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6113E31D-E2AB-40D1-8B51-AFA5AFEF393A}" type="slidenum">
              <a:rPr lang="en-US" smtClean="0"/>
              <a:pPr/>
              <a:t>10</a:t>
            </a:fld>
            <a:endParaRPr lang="en-US" dirty="0"/>
          </a:p>
        </p:txBody>
      </p:sp>
      <p:pic>
        <p:nvPicPr>
          <p:cNvPr id="101"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grpSp>
        <p:nvGrpSpPr>
          <p:cNvPr id="42" name="Group 41"/>
          <p:cNvGrpSpPr/>
          <p:nvPr/>
        </p:nvGrpSpPr>
        <p:grpSpPr>
          <a:xfrm>
            <a:off x="6012643" y="1791189"/>
            <a:ext cx="4558374" cy="2099422"/>
            <a:chOff x="-236700" y="369332"/>
            <a:chExt cx="4559189" cy="2099904"/>
          </a:xfrm>
        </p:grpSpPr>
        <p:grpSp>
          <p:nvGrpSpPr>
            <p:cNvPr id="43" name="Group 42"/>
            <p:cNvGrpSpPr/>
            <p:nvPr/>
          </p:nvGrpSpPr>
          <p:grpSpPr>
            <a:xfrm>
              <a:off x="-118212" y="369332"/>
              <a:ext cx="3699613" cy="523340"/>
              <a:chOff x="-118212" y="369332"/>
              <a:chExt cx="3699613" cy="523340"/>
            </a:xfrm>
          </p:grpSpPr>
          <p:sp>
            <p:nvSpPr>
              <p:cNvPr id="59" name="TextBox 3"/>
              <p:cNvSpPr txBox="1"/>
              <p:nvPr/>
            </p:nvSpPr>
            <p:spPr>
              <a:xfrm>
                <a:off x="-118212" y="369332"/>
                <a:ext cx="1371600" cy="523340"/>
              </a:xfrm>
              <a:prstGeom prst="rect">
                <a:avLst/>
              </a:prstGeom>
              <a:noFill/>
            </p:spPr>
            <p:txBody>
              <a:bodyPr wrap="square" rtlCol="0">
                <a:spAutoFit/>
              </a:bodyPr>
              <a:lstStyle/>
              <a:p>
                <a:pPr marL="0" marR="0" algn="ctr">
                  <a:spcBef>
                    <a:spcPts val="0"/>
                  </a:spcBef>
                  <a:spcAft>
                    <a:spcPts val="0"/>
                  </a:spcAft>
                </a:pPr>
                <a:r>
                  <a:rPr lang="en-US" sz="2800" dirty="0">
                    <a:solidFill>
                      <a:srgbClr val="000000"/>
                    </a:solidFill>
                    <a:latin typeface="Century Gothic" panose="020B0502020202020204" pitchFamily="34" charset="0"/>
                    <a:ea typeface="Times New Roman"/>
                    <a:cs typeface="Times New Roman"/>
                  </a:rPr>
                  <a:t>4</a:t>
                </a:r>
                <a:r>
                  <a:rPr lang="en-US" sz="2800" kern="1200" dirty="0" smtClean="0">
                    <a:solidFill>
                      <a:srgbClr val="000000"/>
                    </a:solidFill>
                    <a:effectLst/>
                    <a:latin typeface="Century Gothic" panose="020B0502020202020204" pitchFamily="34" charset="0"/>
                    <a:ea typeface="Times New Roman"/>
                    <a:cs typeface="Times New Roman"/>
                  </a:rPr>
                  <a:t>.9</a:t>
                </a:r>
                <a:endParaRPr lang="en-US" sz="1100" dirty="0">
                  <a:effectLst/>
                  <a:latin typeface="Century Gothic" panose="020B0502020202020204" pitchFamily="34" charset="0"/>
                  <a:ea typeface="Times New Roman"/>
                </a:endParaRPr>
              </a:p>
            </p:txBody>
          </p:sp>
          <p:sp>
            <p:nvSpPr>
              <p:cNvPr id="60" name="TextBox 4"/>
              <p:cNvSpPr txBox="1"/>
              <p:nvPr/>
            </p:nvSpPr>
            <p:spPr>
              <a:xfrm>
                <a:off x="1371600" y="430887"/>
                <a:ext cx="2209801"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Average number of internet-enabled devices in the home</a:t>
                </a:r>
                <a:endParaRPr lang="en-US" sz="1100" dirty="0">
                  <a:effectLst/>
                  <a:latin typeface="Century Gothic" panose="020B0502020202020204" pitchFamily="34" charset="0"/>
                  <a:ea typeface="Times New Roman"/>
                </a:endParaRPr>
              </a:p>
            </p:txBody>
          </p:sp>
        </p:grpSp>
        <p:grpSp>
          <p:nvGrpSpPr>
            <p:cNvPr id="44" name="Group 43"/>
            <p:cNvGrpSpPr/>
            <p:nvPr/>
          </p:nvGrpSpPr>
          <p:grpSpPr>
            <a:xfrm>
              <a:off x="-118212" y="923543"/>
              <a:ext cx="4283990" cy="523340"/>
              <a:chOff x="-118212" y="923543"/>
              <a:chExt cx="4283990" cy="523340"/>
            </a:xfrm>
          </p:grpSpPr>
          <p:sp>
            <p:nvSpPr>
              <p:cNvPr id="57" name="TextBox 6"/>
              <p:cNvSpPr txBox="1"/>
              <p:nvPr/>
            </p:nvSpPr>
            <p:spPr>
              <a:xfrm>
                <a:off x="-118212" y="923543"/>
                <a:ext cx="1371600" cy="523340"/>
              </a:xfrm>
              <a:prstGeom prst="rect">
                <a:avLst/>
              </a:prstGeom>
              <a:noFill/>
            </p:spPr>
            <p:txBody>
              <a:bodyPr wrap="square" rtlCol="0">
                <a:spAutoFit/>
              </a:bodyPr>
              <a:lstStyle/>
              <a:p>
                <a:pPr marL="0" marR="0" algn="ctr">
                  <a:spcBef>
                    <a:spcPts val="0"/>
                  </a:spcBef>
                  <a:spcAft>
                    <a:spcPts val="0"/>
                  </a:spcAft>
                </a:pPr>
                <a:r>
                  <a:rPr lang="en-US" sz="2800" dirty="0" smtClean="0">
                    <a:solidFill>
                      <a:srgbClr val="000000"/>
                    </a:solidFill>
                    <a:latin typeface="Century Gothic" panose="020B0502020202020204" pitchFamily="34" charset="0"/>
                    <a:ea typeface="Times New Roman"/>
                    <a:cs typeface="Times New Roman"/>
                  </a:rPr>
                  <a:t>22</a:t>
                </a:r>
                <a:r>
                  <a:rPr lang="en-US" sz="2800" kern="1200" dirty="0" smtClean="0">
                    <a:solidFill>
                      <a:srgbClr val="000000"/>
                    </a:solidFill>
                    <a:effectLst/>
                    <a:latin typeface="Century Gothic" panose="020B0502020202020204" pitchFamily="34" charset="0"/>
                    <a:ea typeface="Times New Roman"/>
                    <a:cs typeface="Times New Roman"/>
                  </a:rPr>
                  <a:t>%</a:t>
                </a:r>
                <a:endParaRPr lang="en-US" sz="1100" dirty="0">
                  <a:effectLst/>
                  <a:latin typeface="Century Gothic" panose="020B0502020202020204" pitchFamily="34" charset="0"/>
                  <a:ea typeface="Times New Roman"/>
                </a:endParaRPr>
              </a:p>
            </p:txBody>
          </p:sp>
          <p:sp>
            <p:nvSpPr>
              <p:cNvPr id="58" name="TextBox 7"/>
              <p:cNvSpPr txBox="1"/>
              <p:nvPr/>
            </p:nvSpPr>
            <p:spPr>
              <a:xfrm>
                <a:off x="1371600" y="969719"/>
                <a:ext cx="2794178"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Residents teleworking with some frequency</a:t>
                </a:r>
                <a:endParaRPr lang="en-US" sz="1100" dirty="0">
                  <a:effectLst/>
                  <a:latin typeface="Century Gothic" panose="020B0502020202020204" pitchFamily="34" charset="0"/>
                  <a:ea typeface="Times New Roman"/>
                </a:endParaRPr>
              </a:p>
            </p:txBody>
          </p:sp>
        </p:grpSp>
        <p:grpSp>
          <p:nvGrpSpPr>
            <p:cNvPr id="45" name="Group 44"/>
            <p:cNvGrpSpPr/>
            <p:nvPr/>
          </p:nvGrpSpPr>
          <p:grpSpPr>
            <a:xfrm>
              <a:off x="-236700" y="1464318"/>
              <a:ext cx="4559189" cy="523340"/>
              <a:chOff x="-236700" y="1464318"/>
              <a:chExt cx="4559189" cy="523340"/>
            </a:xfrm>
          </p:grpSpPr>
          <p:sp>
            <p:nvSpPr>
              <p:cNvPr id="55" name="TextBox 8"/>
              <p:cNvSpPr txBox="1"/>
              <p:nvPr/>
            </p:nvSpPr>
            <p:spPr>
              <a:xfrm>
                <a:off x="-236700" y="1464318"/>
                <a:ext cx="1608024"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70</a:t>
                </a:r>
                <a:r>
                  <a:rPr lang="en-US" sz="2800" dirty="0">
                    <a:latin typeface="Century Gothic" panose="020B0502020202020204" pitchFamily="34" charset="0"/>
                    <a:ea typeface="Times New Roman"/>
                  </a:rPr>
                  <a:t>%</a:t>
                </a:r>
                <a:endParaRPr lang="en-US" sz="2800" kern="1200" dirty="0" smtClean="0">
                  <a:solidFill>
                    <a:srgbClr val="000000"/>
                  </a:solidFill>
                  <a:effectLst/>
                  <a:latin typeface="Century Gothic" panose="020B0502020202020204" pitchFamily="34" charset="0"/>
                  <a:ea typeface="Times New Roman"/>
                  <a:cs typeface="Times New Roman"/>
                </a:endParaRPr>
              </a:p>
            </p:txBody>
          </p:sp>
          <p:sp>
            <p:nvSpPr>
              <p:cNvPr id="56" name="TextBox 9"/>
              <p:cNvSpPr txBox="1"/>
              <p:nvPr/>
            </p:nvSpPr>
            <p:spPr>
              <a:xfrm>
                <a:off x="1371599" y="1501310"/>
                <a:ext cx="2950890"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Residents digitally interacting with local businesses at least weekly</a:t>
                </a:r>
                <a:endParaRPr lang="en-US" sz="1100" dirty="0">
                  <a:effectLst/>
                  <a:latin typeface="Century Gothic" panose="020B0502020202020204" pitchFamily="34" charset="0"/>
                  <a:ea typeface="Times New Roman"/>
                </a:endParaRPr>
              </a:p>
            </p:txBody>
          </p:sp>
        </p:grpSp>
        <p:grpSp>
          <p:nvGrpSpPr>
            <p:cNvPr id="46" name="Group 45"/>
            <p:cNvGrpSpPr/>
            <p:nvPr/>
          </p:nvGrpSpPr>
          <p:grpSpPr>
            <a:xfrm>
              <a:off x="-118212" y="1945896"/>
              <a:ext cx="4283989" cy="523340"/>
              <a:chOff x="-118212" y="1945896"/>
              <a:chExt cx="4283989" cy="523340"/>
            </a:xfrm>
          </p:grpSpPr>
          <p:sp>
            <p:nvSpPr>
              <p:cNvPr id="53" name="TextBox 10"/>
              <p:cNvSpPr txBox="1"/>
              <p:nvPr/>
            </p:nvSpPr>
            <p:spPr>
              <a:xfrm>
                <a:off x="-118212" y="1945896"/>
                <a:ext cx="137160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48%</a:t>
                </a:r>
                <a:endParaRPr lang="en-US" sz="1100" dirty="0">
                  <a:effectLst/>
                  <a:latin typeface="Century Gothic" panose="020B0502020202020204" pitchFamily="34" charset="0"/>
                  <a:ea typeface="Times New Roman"/>
                </a:endParaRPr>
              </a:p>
            </p:txBody>
          </p:sp>
          <p:sp>
            <p:nvSpPr>
              <p:cNvPr id="54" name="TextBox 11"/>
              <p:cNvSpPr txBox="1"/>
              <p:nvPr/>
            </p:nvSpPr>
            <p:spPr>
              <a:xfrm>
                <a:off x="1371600" y="2007451"/>
                <a:ext cx="2794177"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Residents digitall</a:t>
                </a:r>
                <a:r>
                  <a:rPr lang="en-US" sz="1100" dirty="0" smtClean="0">
                    <a:solidFill>
                      <a:srgbClr val="000000"/>
                    </a:solidFill>
                    <a:latin typeface="Century Gothic" panose="020B0502020202020204" pitchFamily="34" charset="0"/>
                    <a:ea typeface="Times New Roman"/>
                    <a:cs typeface="Times New Roman"/>
                  </a:rPr>
                  <a:t>y interacting with the healthcare industry at least weekly</a:t>
                </a:r>
                <a:endParaRPr lang="en-US" sz="1100" dirty="0">
                  <a:effectLst/>
                  <a:latin typeface="Century Gothic" panose="020B0502020202020204" pitchFamily="34" charset="0"/>
                  <a:ea typeface="Times New Roman"/>
                </a:endParaRPr>
              </a:p>
            </p:txBody>
          </p:sp>
        </p:grpSp>
      </p:grpSp>
      <p:graphicFrame>
        <p:nvGraphicFramePr>
          <p:cNvPr id="61" name="Chart 60"/>
          <p:cNvGraphicFramePr/>
          <p:nvPr>
            <p:extLst>
              <p:ext uri="{D42A27DB-BD31-4B8C-83A1-F6EECF244321}">
                <p14:modId xmlns:p14="http://schemas.microsoft.com/office/powerpoint/2010/main" val="27335230"/>
              </p:ext>
            </p:extLst>
          </p:nvPr>
        </p:nvGraphicFramePr>
        <p:xfrm>
          <a:off x="219074" y="1739122"/>
          <a:ext cx="3838575" cy="4606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2" name="Chart 61"/>
          <p:cNvGraphicFramePr/>
          <p:nvPr>
            <p:extLst>
              <p:ext uri="{D42A27DB-BD31-4B8C-83A1-F6EECF244321}">
                <p14:modId xmlns:p14="http://schemas.microsoft.com/office/powerpoint/2010/main" val="3733957552"/>
              </p:ext>
            </p:extLst>
          </p:nvPr>
        </p:nvGraphicFramePr>
        <p:xfrm>
          <a:off x="4384013" y="4011828"/>
          <a:ext cx="7512712" cy="2155609"/>
        </p:xfrm>
        <a:graphic>
          <a:graphicData uri="http://schemas.openxmlformats.org/drawingml/2006/chart">
            <c:chart xmlns:c="http://schemas.openxmlformats.org/drawingml/2006/chart" xmlns:r="http://schemas.openxmlformats.org/officeDocument/2006/relationships" r:id="rId7"/>
          </a:graphicData>
        </a:graphic>
      </p:graphicFrame>
      <p:pic>
        <p:nvPicPr>
          <p:cNvPr id="63" name="Picture 62" descr="http://southerncarolina.org/images/uploads/PromiseZone_logo.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46118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7" y="286603"/>
            <a:ext cx="10359813" cy="1450757"/>
          </a:xfrm>
        </p:spPr>
        <p:txBody>
          <a:bodyPr>
            <a:normAutofit/>
          </a:bodyPr>
          <a:lstStyle/>
          <a:p>
            <a:pPr>
              <a:lnSpc>
                <a:spcPct val="100000"/>
              </a:lnSpc>
            </a:pPr>
            <a:r>
              <a:rPr lang="en-US" sz="4000" dirty="0">
                <a:latin typeface="Gotham Book" pitchFamily="50" charset="0"/>
              </a:rPr>
              <a:t>Promise Zone </a:t>
            </a:r>
            <a:r>
              <a:rPr lang="en-US" sz="4000" dirty="0">
                <a:latin typeface="Gotham Book" pitchFamily="50" charset="0"/>
              </a:rPr>
              <a:t>Assessment: </a:t>
            </a:r>
            <a:r>
              <a:rPr lang="en-US" sz="4000" dirty="0" smtClean="0">
                <a:latin typeface="Gotham Book" pitchFamily="50" charset="0"/>
              </a:rPr>
              <a:t>Digital Equity</a:t>
            </a:r>
            <a:endParaRPr lang="en-US" sz="4000" dirty="0">
              <a:latin typeface="Gotham Book" pitchFamily="50"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6113E31D-E2AB-40D1-8B51-AFA5AFEF393A}" type="slidenum">
              <a:rPr lang="en-US" smtClean="0"/>
              <a:pPr/>
              <a:t>11</a:t>
            </a:fld>
            <a:endParaRPr lang="en-US" dirty="0"/>
          </a:p>
        </p:txBody>
      </p:sp>
      <p:pic>
        <p:nvPicPr>
          <p:cNvPr id="101"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sp>
        <p:nvSpPr>
          <p:cNvPr id="4" name="TextBox 3"/>
          <p:cNvSpPr txBox="1"/>
          <p:nvPr/>
        </p:nvSpPr>
        <p:spPr>
          <a:xfrm>
            <a:off x="1231900" y="1751368"/>
            <a:ext cx="9956800" cy="954107"/>
          </a:xfrm>
          <a:prstGeom prst="rect">
            <a:avLst/>
          </a:prstGeom>
          <a:noFill/>
        </p:spPr>
        <p:txBody>
          <a:bodyPr wrap="square" rtlCol="0">
            <a:spAutoFit/>
          </a:bodyPr>
          <a:lstStyle/>
          <a:p>
            <a:r>
              <a:rPr lang="en-US" sz="1400" dirty="0">
                <a:latin typeface="Gotham Book" pitchFamily="50" charset="0"/>
              </a:rPr>
              <a:t>The data gathered during the Connected assessment allows an analysis of digital equity in the community. Digital equity is a condition in which all individuals and communities have the information technology capacity needed for full participation in our society, democracy, and economy. Digital equity is necessary for civic and cultural participation, employment, lifelong learning, and access to essential </a:t>
            </a:r>
            <a:r>
              <a:rPr lang="en-US" sz="1400" dirty="0" smtClean="0">
                <a:latin typeface="Gotham Book" pitchFamily="50" charset="0"/>
              </a:rPr>
              <a:t>services. </a:t>
            </a:r>
            <a:endParaRPr lang="en-US" sz="1400" dirty="0">
              <a:latin typeface="Gotham Book" pitchFamily="50" charset="0"/>
            </a:endParaRPr>
          </a:p>
        </p:txBody>
      </p:sp>
      <p:sp>
        <p:nvSpPr>
          <p:cNvPr id="30" name="Content Placeholder 2"/>
          <p:cNvSpPr>
            <a:spLocks noGrp="1"/>
          </p:cNvSpPr>
          <p:nvPr>
            <p:ph idx="1"/>
          </p:nvPr>
        </p:nvSpPr>
        <p:spPr>
          <a:xfrm>
            <a:off x="723900" y="2870575"/>
            <a:ext cx="5194300" cy="723525"/>
          </a:xfrm>
        </p:spPr>
        <p:txBody>
          <a:bodyPr>
            <a:noAutofit/>
          </a:bodyPr>
          <a:lstStyle/>
          <a:p>
            <a:pPr marL="0" indent="0">
              <a:lnSpc>
                <a:spcPct val="100000"/>
              </a:lnSpc>
              <a:spcBef>
                <a:spcPts val="0"/>
              </a:spcBef>
              <a:spcAft>
                <a:spcPts val="0"/>
              </a:spcAft>
              <a:buClr>
                <a:srgbClr val="5E9732"/>
              </a:buClr>
              <a:buNone/>
            </a:pPr>
            <a:r>
              <a:rPr lang="en-US" sz="1600" dirty="0" smtClean="0">
                <a:solidFill>
                  <a:schemeClr val="tx1"/>
                </a:solidFill>
                <a:latin typeface="Gotham Book" pitchFamily="50" charset="0"/>
              </a:rPr>
              <a:t>Examine ten factors to identify which groups may be struggling the most with being digitally included in their community:</a:t>
            </a:r>
          </a:p>
        </p:txBody>
      </p:sp>
      <p:sp>
        <p:nvSpPr>
          <p:cNvPr id="31" name="Content Placeholder 2"/>
          <p:cNvSpPr txBox="1">
            <a:spLocks/>
          </p:cNvSpPr>
          <p:nvPr/>
        </p:nvSpPr>
        <p:spPr>
          <a:xfrm>
            <a:off x="406400" y="3733800"/>
            <a:ext cx="5689600" cy="2806700"/>
          </a:xfrm>
          <a:prstGeom prst="rect">
            <a:avLst/>
          </a:prstGeom>
        </p:spPr>
        <p:txBody>
          <a:bodyPr vert="horz" lIns="0" tIns="45720" rIns="0" bIns="45720" numCol="2"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Dial-up, satellite or mobile dependency</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Speed less than 3 Mbps</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Dissatisfied with cost</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Home broadband adoption</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Monthly cost of service</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Devices in the home</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Digital literacy</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Using the internet daily</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Rate of telework</a:t>
            </a:r>
          </a:p>
          <a:p>
            <a:pPr marL="228600" indent="-228600">
              <a:lnSpc>
                <a:spcPct val="100000"/>
              </a:lnSpc>
              <a:spcBef>
                <a:spcPts val="0"/>
              </a:spcBef>
              <a:spcAft>
                <a:spcPts val="0"/>
              </a:spcAft>
              <a:buClr>
                <a:srgbClr val="5E9732"/>
              </a:buClr>
              <a:buFont typeface="Arial" panose="020B0604020202020204" pitchFamily="34" charset="0"/>
              <a:buChar char="•"/>
            </a:pPr>
            <a:r>
              <a:rPr lang="en-US" sz="1800" dirty="0" smtClean="0">
                <a:solidFill>
                  <a:schemeClr val="tx1"/>
                </a:solidFill>
                <a:latin typeface="Gotham Book" pitchFamily="50" charset="0"/>
              </a:rPr>
              <a:t>Interaction with community sectors</a:t>
            </a:r>
          </a:p>
        </p:txBody>
      </p:sp>
      <p:sp>
        <p:nvSpPr>
          <p:cNvPr id="33" name="Content Placeholder 2"/>
          <p:cNvSpPr txBox="1">
            <a:spLocks/>
          </p:cNvSpPr>
          <p:nvPr/>
        </p:nvSpPr>
        <p:spPr>
          <a:xfrm>
            <a:off x="6426200" y="2870575"/>
            <a:ext cx="5702300" cy="72352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rgbClr val="5E9732"/>
              </a:buClr>
              <a:buFont typeface="Calibri" panose="020F0502020204030204" pitchFamily="34" charset="0"/>
              <a:buNone/>
            </a:pPr>
            <a:r>
              <a:rPr lang="en-US" sz="1600" dirty="0" smtClean="0">
                <a:solidFill>
                  <a:schemeClr val="tx1"/>
                </a:solidFill>
                <a:latin typeface="Gotham Book" pitchFamily="50" charset="0"/>
              </a:rPr>
              <a:t>Through this analysis the following groups have been identified as struggling the most with technology access, adoption, and use in the Promise Zone:</a:t>
            </a:r>
          </a:p>
        </p:txBody>
      </p:sp>
      <p:sp>
        <p:nvSpPr>
          <p:cNvPr id="35" name="Content Placeholder 2"/>
          <p:cNvSpPr txBox="1">
            <a:spLocks/>
          </p:cNvSpPr>
          <p:nvPr/>
        </p:nvSpPr>
        <p:spPr>
          <a:xfrm>
            <a:off x="6474894" y="3733800"/>
            <a:ext cx="5564705" cy="2476500"/>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Households with income less than $50,000</a:t>
            </a:r>
          </a:p>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Adults without a college degree</a:t>
            </a:r>
          </a:p>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Adults age 55 and older</a:t>
            </a:r>
          </a:p>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Households without school-age children</a:t>
            </a:r>
          </a:p>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Unemployed adults</a:t>
            </a:r>
          </a:p>
          <a:p>
            <a:pPr marL="342900" indent="-342900">
              <a:lnSpc>
                <a:spcPct val="100000"/>
              </a:lnSpc>
              <a:spcBef>
                <a:spcPts val="0"/>
              </a:spcBef>
              <a:spcAft>
                <a:spcPts val="0"/>
              </a:spcAft>
              <a:buClr>
                <a:srgbClr val="5E9732"/>
              </a:buClr>
              <a:buFont typeface="+mj-lt"/>
              <a:buAutoNum type="arabicPeriod"/>
            </a:pPr>
            <a:r>
              <a:rPr lang="en-US" sz="1800" dirty="0" smtClean="0">
                <a:solidFill>
                  <a:schemeClr val="tx1"/>
                </a:solidFill>
                <a:latin typeface="Gotham Book" pitchFamily="50" charset="0"/>
              </a:rPr>
              <a:t>Households with active or retired military personnel </a:t>
            </a:r>
          </a:p>
          <a:p>
            <a:pPr marL="0" indent="0">
              <a:lnSpc>
                <a:spcPct val="100000"/>
              </a:lnSpc>
              <a:spcBef>
                <a:spcPts val="0"/>
              </a:spcBef>
              <a:spcAft>
                <a:spcPts val="0"/>
              </a:spcAft>
              <a:buClr>
                <a:srgbClr val="5E9732"/>
              </a:buClr>
              <a:buNone/>
            </a:pPr>
            <a:endParaRPr lang="en-US" sz="600" dirty="0" smtClean="0">
              <a:solidFill>
                <a:schemeClr val="tx1"/>
              </a:solidFill>
              <a:latin typeface="Gotham Book" pitchFamily="50" charset="0"/>
            </a:endParaRPr>
          </a:p>
          <a:p>
            <a:pPr marL="0" indent="0">
              <a:lnSpc>
                <a:spcPct val="100000"/>
              </a:lnSpc>
              <a:spcBef>
                <a:spcPts val="0"/>
              </a:spcBef>
              <a:spcAft>
                <a:spcPts val="0"/>
              </a:spcAft>
              <a:buClr>
                <a:srgbClr val="5E9732"/>
              </a:buClr>
              <a:buNone/>
            </a:pPr>
            <a:r>
              <a:rPr lang="en-US" sz="1050" dirty="0" smtClean="0">
                <a:solidFill>
                  <a:schemeClr val="tx1"/>
                </a:solidFill>
                <a:latin typeface="Gotham Book" pitchFamily="50" charset="0"/>
              </a:rPr>
              <a:t>(Groups are not mutually exclusive)</a:t>
            </a:r>
          </a:p>
        </p:txBody>
      </p:sp>
      <p:cxnSp>
        <p:nvCxnSpPr>
          <p:cNvPr id="9" name="Straight Connector 8"/>
          <p:cNvCxnSpPr/>
          <p:nvPr/>
        </p:nvCxnSpPr>
        <p:spPr>
          <a:xfrm>
            <a:off x="6096000" y="2870575"/>
            <a:ext cx="0" cy="3098425"/>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37" descr="http://southerncarolina.org/images/uploads/PromiseZone_logo.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406918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3" y="286603"/>
            <a:ext cx="11760199" cy="1450757"/>
          </a:xfrm>
        </p:spPr>
        <p:txBody>
          <a:bodyPr>
            <a:normAutofit/>
          </a:bodyPr>
          <a:lstStyle/>
          <a:p>
            <a:pPr>
              <a:lnSpc>
                <a:spcPct val="100000"/>
              </a:lnSpc>
            </a:pPr>
            <a:r>
              <a:rPr lang="en-US" dirty="0" smtClean="0">
                <a:latin typeface="Gotham Book" pitchFamily="50" charset="0"/>
              </a:rPr>
              <a:t>Promise Zone</a:t>
            </a:r>
            <a:r>
              <a:rPr lang="en-US" dirty="0" smtClean="0">
                <a:latin typeface="Gotham Book" pitchFamily="50" charset="0"/>
              </a:rPr>
              <a:t> </a:t>
            </a:r>
            <a:r>
              <a:rPr lang="en-US" dirty="0" smtClean="0">
                <a:latin typeface="Gotham Book" pitchFamily="50" charset="0"/>
              </a:rPr>
              <a:t>Plan Recommendations</a:t>
            </a:r>
            <a:endParaRPr lang="en-US" dirty="0">
              <a:latin typeface="Gotham Book" pitchFamily="50"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304800" y="1893803"/>
            <a:ext cx="2735179" cy="4186748"/>
          </a:xfrm>
        </p:spPr>
        <p:txBody>
          <a:bodyPr>
            <a:normAutofit/>
          </a:bodyPr>
          <a:lstStyle/>
          <a:p>
            <a:pPr marL="0" indent="0">
              <a:lnSpc>
                <a:spcPct val="110000"/>
              </a:lnSpc>
              <a:buClr>
                <a:srgbClr val="5E9732"/>
              </a:buClr>
              <a:buNone/>
            </a:pPr>
            <a:r>
              <a:rPr lang="en-US" dirty="0" smtClean="0">
                <a:latin typeface="Gotham Book" pitchFamily="50" charset="0"/>
              </a:rPr>
              <a:t>Team analyzed data and identified projects and programs for the community to implement to improve access, adoption, and use </a:t>
            </a:r>
          </a:p>
        </p:txBody>
      </p:sp>
      <p:sp>
        <p:nvSpPr>
          <p:cNvPr id="4" name="Slide Number Placeholder 3"/>
          <p:cNvSpPr>
            <a:spLocks noGrp="1"/>
          </p:cNvSpPr>
          <p:nvPr>
            <p:ph type="sldNum" sz="quarter" idx="12"/>
          </p:nvPr>
        </p:nvSpPr>
        <p:spPr/>
        <p:txBody>
          <a:bodyPr/>
          <a:lstStyle/>
          <a:p>
            <a:fld id="{6113E31D-E2AB-40D1-8B51-AFA5AFEF393A}"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3571744"/>
              </p:ext>
            </p:extLst>
          </p:nvPr>
        </p:nvGraphicFramePr>
        <p:xfrm>
          <a:off x="3108530" y="1919928"/>
          <a:ext cx="8928100" cy="4300527"/>
        </p:xfrm>
        <a:graphic>
          <a:graphicData uri="http://schemas.openxmlformats.org/drawingml/2006/table">
            <a:tbl>
              <a:tblPr firstRow="1" bandRow="1">
                <a:tableStyleId>{5C22544A-7EE6-4342-B048-85BDC9FD1C3A}</a:tableStyleId>
              </a:tblPr>
              <a:tblGrid>
                <a:gridCol w="7823200"/>
                <a:gridCol w="1104900"/>
              </a:tblGrid>
              <a:tr h="460047">
                <a:tc>
                  <a:txBody>
                    <a:bodyPr/>
                    <a:lstStyle/>
                    <a:p>
                      <a:pPr algn="ctr"/>
                      <a:r>
                        <a:rPr lang="en-US" sz="1600" dirty="0" smtClean="0">
                          <a:latin typeface="Gotham Book" pitchFamily="50" charset="0"/>
                        </a:rPr>
                        <a:t>Recommendation</a:t>
                      </a:r>
                      <a:endParaRPr lang="en-US" sz="1600" dirty="0">
                        <a:latin typeface="Gotham Book" pitchFamily="50" charset="0"/>
                      </a:endParaRPr>
                    </a:p>
                  </a:txBody>
                  <a:tcPr anchor="ctr">
                    <a:solidFill>
                      <a:srgbClr val="1B6192"/>
                    </a:solidFill>
                  </a:tcPr>
                </a:tc>
                <a:tc>
                  <a:txBody>
                    <a:bodyPr/>
                    <a:lstStyle/>
                    <a:p>
                      <a:pPr algn="ctr"/>
                      <a:r>
                        <a:rPr lang="en-US" sz="1600" dirty="0" smtClean="0">
                          <a:latin typeface="Gotham Book" pitchFamily="50" charset="0"/>
                        </a:rPr>
                        <a:t>Priority</a:t>
                      </a:r>
                      <a:endParaRPr lang="en-US" sz="1600" dirty="0">
                        <a:latin typeface="Gotham Book" pitchFamily="50" charset="0"/>
                      </a:endParaRPr>
                    </a:p>
                  </a:txBody>
                  <a:tcPr anchor="ctr">
                    <a:solidFill>
                      <a:srgbClr val="1B6192"/>
                    </a:solidFill>
                  </a:tcP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Complete a Vertical Assets Inventory</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r>
                        <a:rPr lang="en-US" sz="1600" b="1" dirty="0" smtClean="0">
                          <a:effectLst/>
                          <a:latin typeface="Gotham Book" pitchFamily="50" charset="0"/>
                          <a:ea typeface="Calibri"/>
                          <a:cs typeface="Times New Roman"/>
                        </a:rPr>
                        <a:t>X</a:t>
                      </a: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Promote</a:t>
                      </a:r>
                      <a:r>
                        <a:rPr lang="en-US" sz="1600" baseline="0" dirty="0" smtClean="0">
                          <a:effectLst/>
                          <a:latin typeface="Gotham Book" pitchFamily="50" charset="0"/>
                          <a:ea typeface="Calibri"/>
                          <a:cs typeface="Times New Roman"/>
                        </a:rPr>
                        <a:t> </a:t>
                      </a:r>
                      <a:r>
                        <a:rPr lang="en-US" sz="1600" baseline="0" dirty="0" smtClean="0">
                          <a:effectLst/>
                          <a:latin typeface="Gotham Book" pitchFamily="50" charset="0"/>
                          <a:ea typeface="Calibri"/>
                          <a:cs typeface="Times New Roman"/>
                        </a:rPr>
                        <a:t>Low-Cost Broadband Programs</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r>
                        <a:rPr lang="en-US" sz="1600" b="1" dirty="0" smtClean="0">
                          <a:effectLst/>
                          <a:latin typeface="Gotham Book" pitchFamily="50" charset="0"/>
                          <a:ea typeface="Calibri"/>
                          <a:cs typeface="Times New Roman"/>
                        </a:rPr>
                        <a:t>X</a:t>
                      </a: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Establish Homework </a:t>
                      </a:r>
                      <a:r>
                        <a:rPr lang="en-US" sz="1600" dirty="0" smtClean="0">
                          <a:effectLst/>
                          <a:latin typeface="Gotham Book" pitchFamily="50" charset="0"/>
                          <a:ea typeface="Calibri"/>
                          <a:cs typeface="Times New Roman"/>
                        </a:rPr>
                        <a:t>Hotspots</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r>
                        <a:rPr lang="en-US" sz="1600" b="1" dirty="0" smtClean="0">
                          <a:effectLst/>
                          <a:latin typeface="Gotham Book" pitchFamily="50" charset="0"/>
                          <a:ea typeface="Calibri"/>
                          <a:cs typeface="Times New Roman"/>
                        </a:rPr>
                        <a:t>X</a:t>
                      </a: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Expand Regional</a:t>
                      </a:r>
                      <a:r>
                        <a:rPr lang="en-US" sz="1600" baseline="0" dirty="0" smtClean="0">
                          <a:effectLst/>
                          <a:latin typeface="Gotham Book" pitchFamily="50" charset="0"/>
                          <a:ea typeface="Calibri"/>
                          <a:cs typeface="Times New Roman"/>
                        </a:rPr>
                        <a:t> Telehealth Initiatives</a:t>
                      </a:r>
                      <a:endParaRPr lang="en-US" sz="1600" dirty="0">
                        <a:effectLst/>
                        <a:latin typeface="Gotham Book" pitchFamily="50"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Gotham Book" pitchFamily="50" charset="0"/>
                          <a:ea typeface="Calibri"/>
                          <a:cs typeface="Times New Roman"/>
                        </a:rPr>
                        <a:t>X</a:t>
                      </a: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Perform an Analysis of Local Policies and Ordinances</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Develop Public-Private Partnerships to Deploy Broadband Service</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Create a Telework Support and Attraction Program</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Facilitate a Community Technology Summit</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otham Book" pitchFamily="50" charset="0"/>
                          <a:ea typeface="Calibri"/>
                          <a:cs typeface="Times New Roman"/>
                        </a:rPr>
                        <a:t>Validate </a:t>
                      </a:r>
                      <a:r>
                        <a:rPr lang="en-US" sz="1600" dirty="0" smtClean="0">
                          <a:effectLst/>
                          <a:latin typeface="Gotham Book" pitchFamily="50" charset="0"/>
                          <a:ea typeface="Calibri"/>
                          <a:cs typeface="Times New Roman"/>
                        </a:rPr>
                        <a:t>Demand for Broadband Service in Underserved Areas</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Implement Cybersecurity Training</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Develop a Technology Mentorship Program</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Procure a Multipurpose Mobile Technology Center/Makerspace</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600" b="1"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Host Website and Social Media Classes for Local Businesses</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Gotham Book" pitchFamily="50" charset="0"/>
                        <a:ea typeface="Calibri"/>
                        <a:cs typeface="Times New Roman"/>
                      </a:endParaRPr>
                    </a:p>
                  </a:txBody>
                  <a:tcPr marL="68580" marR="68580" marT="0" marB="0" anchor="ctr"/>
                </a:tc>
              </a:tr>
              <a:tr h="274320">
                <a:tc>
                  <a:txBody>
                    <a:bodyPr/>
                    <a:lstStyle/>
                    <a:p>
                      <a:pPr marL="0" marR="0">
                        <a:spcBef>
                          <a:spcPts val="0"/>
                        </a:spcBef>
                        <a:spcAft>
                          <a:spcPts val="0"/>
                        </a:spcAft>
                      </a:pPr>
                      <a:r>
                        <a:rPr lang="en-US" sz="1600" dirty="0" smtClean="0">
                          <a:effectLst/>
                          <a:latin typeface="Gotham Book" pitchFamily="50" charset="0"/>
                          <a:ea typeface="Calibri"/>
                          <a:cs typeface="Times New Roman"/>
                        </a:rPr>
                        <a:t>Establish a Community Technology Academy</a:t>
                      </a:r>
                      <a:endParaRPr lang="en-US" sz="1600" dirty="0">
                        <a:effectLst/>
                        <a:latin typeface="Gotham Book" pitchFamily="50" charset="0"/>
                        <a:ea typeface="Calibri"/>
                        <a:cs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Gotham Book" pitchFamily="50" charset="0"/>
                        <a:ea typeface="Calibri"/>
                        <a:cs typeface="Times New Roman"/>
                      </a:endParaRPr>
                    </a:p>
                  </a:txBody>
                  <a:tcPr marL="68580" marR="68580" marT="0" marB="0" anchor="ctr"/>
                </a:tc>
              </a:tr>
            </a:tbl>
          </a:graphicData>
        </a:graphic>
      </p:graphicFrame>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http://southerncarolina.org/images/uploads/PromiseZone_logo.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66894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2017 Connected Nation, Inc. Do not duplicate or reproduce without written permission.</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pPr/>
              <a:t>13</a:t>
            </a:fld>
            <a:endParaRPr lang="en-US" dirty="0"/>
          </a:p>
        </p:txBody>
      </p:sp>
      <p:sp>
        <p:nvSpPr>
          <p:cNvPr id="7" name="Rectangle 6"/>
          <p:cNvSpPr/>
          <p:nvPr/>
        </p:nvSpPr>
        <p:spPr>
          <a:xfrm>
            <a:off x="1730477" y="6263148"/>
            <a:ext cx="8465575" cy="59485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22351" t="31942" r="35032" b="4437"/>
          <a:stretch/>
        </p:blipFill>
        <p:spPr>
          <a:xfrm>
            <a:off x="5080314" y="-83664"/>
            <a:ext cx="6539934" cy="7078404"/>
          </a:xfrm>
          <a:prstGeom prst="rect">
            <a:avLst/>
          </a:prstGeom>
        </p:spPr>
      </p:pic>
      <p:pic>
        <p:nvPicPr>
          <p:cNvPr id="8" name="Picture 7"/>
          <p:cNvPicPr>
            <a:picLocks noChangeAspect="1"/>
          </p:cNvPicPr>
          <p:nvPr/>
        </p:nvPicPr>
        <p:blipFill rotWithShape="1">
          <a:blip r:embed="rId3"/>
          <a:srcRect b="77566"/>
          <a:stretch/>
        </p:blipFill>
        <p:spPr>
          <a:xfrm>
            <a:off x="349283" y="2482861"/>
            <a:ext cx="4532194" cy="1538533"/>
          </a:xfrm>
          <a:prstGeom prst="rect">
            <a:avLst/>
          </a:prstGeom>
        </p:spPr>
      </p:pic>
    </p:spTree>
    <p:extLst>
      <p:ext uri="{BB962C8B-B14F-4D97-AF65-F5344CB8AC3E}">
        <p14:creationId xmlns:p14="http://schemas.microsoft.com/office/powerpoint/2010/main" val="2840648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14"/>
          <p:cNvSpPr txBox="1">
            <a:spLocks noGrp="1"/>
          </p:cNvSpPr>
          <p:nvPr/>
        </p:nvSpPr>
        <p:spPr>
          <a:xfrm>
            <a:off x="1530351" y="6336306"/>
            <a:ext cx="9131299" cy="470509"/>
          </a:xfrm>
          <a:prstGeom prst="rect">
            <a:avLst/>
          </a:prstGeom>
        </p:spPr>
        <p:txBody>
          <a:bodyPr lIns="0" tIns="0" rIns="0" bIns="0"/>
          <a:lstStyle/>
          <a:p>
            <a:pPr defTabSz="914400">
              <a:lnSpc>
                <a:spcPts val="921"/>
              </a:lnSpc>
            </a:pPr>
            <a:r>
              <a:rPr sz="700" i="1" dirty="0">
                <a:solidFill>
                  <a:srgbClr val="000000"/>
                </a:solidFill>
                <a:latin typeface="Arial"/>
                <a:cs typeface="Arial"/>
              </a:rPr>
              <a:t>CAF Enabled Areas are census blocks containing at least 1 location that qualifies for 10/1 as of June 2017. Enablement is considered preliminary until reported. Not all locations in the census block may qualify for broadband or the 10/1 speed. The CAF 2 plan represents eligible areas which CenturyLink had selected for a more detailed planning and engineering analysis to determine deployment feasibility. The identification of an area as part of the CAF 2 plan does not indicate a commitment to deploy high speed internet to the area. Halo areas represent ancillary areas that could see some benefit should HSI be deployed to near by CAF 2 eligible areas. Portions of the map data are ©2006-2017 TomTom and portions of the map data are ©2017 CenturyLink.</a:t>
            </a:r>
          </a:p>
        </p:txBody>
      </p:sp>
      <p:pic>
        <p:nvPicPr>
          <p:cNvPr id="6" name="Sidebar 6h x 2w.jpg" descr="Sidebar 6h x 2w"/>
          <p:cNvPicPr>
            <a:picLocks noGrp="1" noChangeAspect="1"/>
          </p:cNvPicPr>
          <p:nvPr/>
        </p:nvPicPr>
        <p:blipFill>
          <a:blip r:embed="rId2"/>
          <a:stretch>
            <a:fillRect/>
          </a:stretch>
        </p:blipFill>
        <p:spPr>
          <a:xfrm>
            <a:off x="8854117" y="884467"/>
            <a:ext cx="1798643" cy="5395929"/>
          </a:xfrm>
          <a:prstGeom prst="rect">
            <a:avLst/>
          </a:prstGeom>
        </p:spPr>
      </p:pic>
      <p:pic>
        <p:nvPicPr>
          <p:cNvPr id="5" name="b2bb0d4408282ce899d0b45045fec7c7.png" descr="b2bb0d4408282ce899d0b45045fec7c7"/>
          <p:cNvPicPr>
            <a:picLocks noGrp="1" noChangeAspect="1"/>
          </p:cNvPicPr>
          <p:nvPr/>
        </p:nvPicPr>
        <p:blipFill>
          <a:blip r:embed="rId3"/>
          <a:stretch>
            <a:fillRect/>
          </a:stretch>
        </p:blipFill>
        <p:spPr>
          <a:xfrm>
            <a:off x="1536700" y="841258"/>
            <a:ext cx="7309796" cy="5482347"/>
          </a:xfrm>
          <a:prstGeom prst="rect">
            <a:avLst/>
          </a:prstGeom>
        </p:spPr>
      </p:pic>
      <p:pic>
        <p:nvPicPr>
          <p:cNvPr id="2" name="Topbar.jpg" descr="Topbar"/>
          <p:cNvPicPr>
            <a:picLocks noGrp="1" noChangeAspect="1"/>
          </p:cNvPicPr>
          <p:nvPr/>
        </p:nvPicPr>
        <p:blipFill>
          <a:blip r:embed="rId4"/>
          <a:stretch>
            <a:fillRect/>
          </a:stretch>
        </p:blipFill>
        <p:spPr>
          <a:xfrm>
            <a:off x="1524001" y="-46153"/>
            <a:ext cx="9144000" cy="815857"/>
          </a:xfrm>
          <a:prstGeom prst="rect">
            <a:avLst/>
          </a:prstGeom>
        </p:spPr>
      </p:pic>
      <p:sp>
        <p:nvSpPr>
          <p:cNvPr id="8" name="TextBox 3"/>
          <p:cNvSpPr txBox="1">
            <a:spLocks noGrp="1"/>
          </p:cNvSpPr>
          <p:nvPr/>
        </p:nvSpPr>
        <p:spPr>
          <a:xfrm>
            <a:off x="8958799" y="5228201"/>
            <a:ext cx="1594358" cy="884554"/>
          </a:xfrm>
          <a:prstGeom prst="rect">
            <a:avLst/>
          </a:prstGeom>
          <a:solidFill>
            <a:srgbClr val="FFFFFF"/>
          </a:solidFill>
        </p:spPr>
      </p:sp>
      <p:sp>
        <p:nvSpPr>
          <p:cNvPr id="23" name="TextBox 13"/>
          <p:cNvSpPr txBox="1">
            <a:spLocks noGrp="1"/>
          </p:cNvSpPr>
          <p:nvPr/>
        </p:nvSpPr>
        <p:spPr>
          <a:xfrm>
            <a:off x="9229736" y="5936862"/>
            <a:ext cx="1317066" cy="173355"/>
          </a:xfrm>
          <a:prstGeom prst="rect">
            <a:avLst/>
          </a:prstGeom>
          <a:solidFill>
            <a:srgbClr val="FFFFFF"/>
          </a:solidFill>
        </p:spPr>
        <p:txBody>
          <a:bodyPr lIns="0" tIns="0" rIns="0" bIns="0"/>
          <a:lstStyle/>
          <a:p>
            <a:pPr defTabSz="914400">
              <a:lnSpc>
                <a:spcPts val="1316"/>
              </a:lnSpc>
            </a:pPr>
            <a:r>
              <a:rPr sz="1000" dirty="0">
                <a:solidFill>
                  <a:srgbClr val="000000"/>
                </a:solidFill>
                <a:latin typeface="Arial"/>
                <a:cs typeface="Arial"/>
              </a:rPr>
              <a:t>Potential Halo Area</a:t>
            </a:r>
          </a:p>
        </p:txBody>
      </p:sp>
      <p:sp>
        <p:nvSpPr>
          <p:cNvPr id="21" name="TextBox 12"/>
          <p:cNvSpPr txBox="1">
            <a:spLocks noGrp="1"/>
          </p:cNvSpPr>
          <p:nvPr/>
        </p:nvSpPr>
        <p:spPr>
          <a:xfrm>
            <a:off x="8962610" y="5936862"/>
            <a:ext cx="267127" cy="173355"/>
          </a:xfrm>
          <a:prstGeom prst="rect">
            <a:avLst/>
          </a:prstGeom>
          <a:solidFill>
            <a:srgbClr val="FFFFFF"/>
          </a:solidFill>
        </p:spPr>
      </p:sp>
      <p:pic>
        <p:nvPicPr>
          <p:cNvPr id="22" name="a7338749d860427df4bf6e0cf0c49be0.png" descr="a7338749d860427df4bf6e0cf0c49be0"/>
          <p:cNvPicPr>
            <a:picLocks noGrp="1" noChangeAspect="1"/>
          </p:cNvPicPr>
          <p:nvPr/>
        </p:nvPicPr>
        <p:blipFill>
          <a:blip r:embed="rId5"/>
          <a:stretch>
            <a:fillRect/>
          </a:stretch>
        </p:blipFill>
        <p:spPr>
          <a:xfrm>
            <a:off x="9019973" y="5947338"/>
            <a:ext cx="152400" cy="152400"/>
          </a:xfrm>
          <a:prstGeom prst="rect">
            <a:avLst/>
          </a:prstGeom>
        </p:spPr>
      </p:pic>
      <p:sp>
        <p:nvSpPr>
          <p:cNvPr id="20" name="TextBox 11"/>
          <p:cNvSpPr txBox="1">
            <a:spLocks noGrp="1"/>
          </p:cNvSpPr>
          <p:nvPr/>
        </p:nvSpPr>
        <p:spPr>
          <a:xfrm>
            <a:off x="9229736" y="5760967"/>
            <a:ext cx="1317066" cy="173355"/>
          </a:xfrm>
          <a:prstGeom prst="rect">
            <a:avLst/>
          </a:prstGeom>
          <a:solidFill>
            <a:srgbClr val="FFFFFF"/>
          </a:solidFill>
        </p:spPr>
        <p:txBody>
          <a:bodyPr lIns="0" tIns="0" rIns="0" bIns="0"/>
          <a:lstStyle/>
          <a:p>
            <a:pPr defTabSz="914400">
              <a:lnSpc>
                <a:spcPts val="1316"/>
              </a:lnSpc>
            </a:pPr>
            <a:r>
              <a:rPr sz="1000" dirty="0">
                <a:solidFill>
                  <a:srgbClr val="000000"/>
                </a:solidFill>
                <a:latin typeface="Arial"/>
                <a:cs typeface="Arial"/>
              </a:rPr>
              <a:t>CAF Planning Area</a:t>
            </a:r>
          </a:p>
        </p:txBody>
      </p:sp>
      <p:sp>
        <p:nvSpPr>
          <p:cNvPr id="18" name="TextBox 10"/>
          <p:cNvSpPr txBox="1">
            <a:spLocks noGrp="1"/>
          </p:cNvSpPr>
          <p:nvPr/>
        </p:nvSpPr>
        <p:spPr>
          <a:xfrm>
            <a:off x="8962610" y="5760967"/>
            <a:ext cx="267127" cy="173355"/>
          </a:xfrm>
          <a:prstGeom prst="rect">
            <a:avLst/>
          </a:prstGeom>
          <a:solidFill>
            <a:srgbClr val="FFFFFF"/>
          </a:solidFill>
        </p:spPr>
      </p:sp>
      <p:pic>
        <p:nvPicPr>
          <p:cNvPr id="19" name="10768d53da3e562a8582577b419975f8.png" descr="10768d53da3e562a8582577b419975f8"/>
          <p:cNvPicPr>
            <a:picLocks noGrp="1" noChangeAspect="1"/>
          </p:cNvPicPr>
          <p:nvPr/>
        </p:nvPicPr>
        <p:blipFill>
          <a:blip r:embed="rId6"/>
          <a:stretch>
            <a:fillRect/>
          </a:stretch>
        </p:blipFill>
        <p:spPr>
          <a:xfrm>
            <a:off x="9019973" y="5771443"/>
            <a:ext cx="152400" cy="152400"/>
          </a:xfrm>
          <a:prstGeom prst="rect">
            <a:avLst/>
          </a:prstGeom>
        </p:spPr>
      </p:pic>
      <p:sp>
        <p:nvSpPr>
          <p:cNvPr id="17" name="TextBox 9"/>
          <p:cNvSpPr txBox="1">
            <a:spLocks noGrp="1"/>
          </p:cNvSpPr>
          <p:nvPr/>
        </p:nvSpPr>
        <p:spPr>
          <a:xfrm>
            <a:off x="9229736" y="5585072"/>
            <a:ext cx="1317066" cy="173355"/>
          </a:xfrm>
          <a:prstGeom prst="rect">
            <a:avLst/>
          </a:prstGeom>
          <a:solidFill>
            <a:srgbClr val="FFFFFF"/>
          </a:solidFill>
        </p:spPr>
        <p:txBody>
          <a:bodyPr lIns="0" tIns="0" rIns="0" bIns="0"/>
          <a:lstStyle/>
          <a:p>
            <a:pPr defTabSz="914400">
              <a:lnSpc>
                <a:spcPts val="1316"/>
              </a:lnSpc>
            </a:pPr>
            <a:r>
              <a:rPr sz="1000" dirty="0">
                <a:solidFill>
                  <a:srgbClr val="000000"/>
                </a:solidFill>
                <a:latin typeface="Arial"/>
                <a:cs typeface="Arial"/>
              </a:rPr>
              <a:t>CAF Enabled Area</a:t>
            </a:r>
          </a:p>
        </p:txBody>
      </p:sp>
      <p:sp>
        <p:nvSpPr>
          <p:cNvPr id="15" name="TextBox 8"/>
          <p:cNvSpPr txBox="1">
            <a:spLocks noGrp="1"/>
          </p:cNvSpPr>
          <p:nvPr/>
        </p:nvSpPr>
        <p:spPr>
          <a:xfrm>
            <a:off x="8962610" y="5585072"/>
            <a:ext cx="267127" cy="173355"/>
          </a:xfrm>
          <a:prstGeom prst="rect">
            <a:avLst/>
          </a:prstGeom>
          <a:solidFill>
            <a:srgbClr val="FFFFFF"/>
          </a:solidFill>
        </p:spPr>
      </p:sp>
      <p:pic>
        <p:nvPicPr>
          <p:cNvPr id="16" name="624ead40d7d63899b308ed0aa0a38b8d.png" descr="624ead40d7d63899b308ed0aa0a38b8d"/>
          <p:cNvPicPr>
            <a:picLocks noGrp="1" noChangeAspect="1"/>
          </p:cNvPicPr>
          <p:nvPr/>
        </p:nvPicPr>
        <p:blipFill>
          <a:blip r:embed="rId7"/>
          <a:stretch>
            <a:fillRect/>
          </a:stretch>
        </p:blipFill>
        <p:spPr>
          <a:xfrm>
            <a:off x="9019973" y="5595548"/>
            <a:ext cx="152400" cy="152400"/>
          </a:xfrm>
          <a:prstGeom prst="rect">
            <a:avLst/>
          </a:prstGeom>
        </p:spPr>
      </p:pic>
      <p:sp>
        <p:nvSpPr>
          <p:cNvPr id="14" name="TextBox 7"/>
          <p:cNvSpPr txBox="1">
            <a:spLocks noGrp="1"/>
          </p:cNvSpPr>
          <p:nvPr/>
        </p:nvSpPr>
        <p:spPr>
          <a:xfrm>
            <a:off x="9229736" y="5409177"/>
            <a:ext cx="1317066" cy="173355"/>
          </a:xfrm>
          <a:prstGeom prst="rect">
            <a:avLst/>
          </a:prstGeom>
          <a:solidFill>
            <a:srgbClr val="FFFFFF"/>
          </a:solidFill>
        </p:spPr>
        <p:txBody>
          <a:bodyPr lIns="0" tIns="0" rIns="0" bIns="0"/>
          <a:lstStyle/>
          <a:p>
            <a:pPr defTabSz="914400">
              <a:lnSpc>
                <a:spcPts val="1316"/>
              </a:lnSpc>
            </a:pPr>
            <a:r>
              <a:rPr sz="1000" dirty="0">
                <a:solidFill>
                  <a:srgbClr val="000000"/>
                </a:solidFill>
                <a:latin typeface="Arial"/>
                <a:cs typeface="Arial"/>
              </a:rPr>
              <a:t>CenturyLink Exchange</a:t>
            </a:r>
          </a:p>
        </p:txBody>
      </p:sp>
      <p:sp>
        <p:nvSpPr>
          <p:cNvPr id="12" name="TextBox 6"/>
          <p:cNvSpPr txBox="1">
            <a:spLocks noGrp="1"/>
          </p:cNvSpPr>
          <p:nvPr/>
        </p:nvSpPr>
        <p:spPr>
          <a:xfrm>
            <a:off x="8962610" y="5409177"/>
            <a:ext cx="267127" cy="173355"/>
          </a:xfrm>
          <a:prstGeom prst="rect">
            <a:avLst/>
          </a:prstGeom>
          <a:solidFill>
            <a:srgbClr val="FFFFFF"/>
          </a:solidFill>
        </p:spPr>
      </p:sp>
      <p:pic>
        <p:nvPicPr>
          <p:cNvPr id="13" name="0e5410f1679beb399692a07174a82111.png" descr="0e5410f1679beb399692a07174a82111"/>
          <p:cNvPicPr>
            <a:picLocks noGrp="1" noChangeAspect="1"/>
          </p:cNvPicPr>
          <p:nvPr/>
        </p:nvPicPr>
        <p:blipFill>
          <a:blip r:embed="rId8"/>
          <a:stretch>
            <a:fillRect/>
          </a:stretch>
        </p:blipFill>
        <p:spPr>
          <a:xfrm>
            <a:off x="9019973" y="5419653"/>
            <a:ext cx="152400" cy="152400"/>
          </a:xfrm>
          <a:prstGeom prst="rect">
            <a:avLst/>
          </a:prstGeom>
        </p:spPr>
      </p:pic>
      <p:sp>
        <p:nvSpPr>
          <p:cNvPr id="11" name="TextBox 5"/>
          <p:cNvSpPr txBox="1">
            <a:spLocks noGrp="1"/>
          </p:cNvSpPr>
          <p:nvPr/>
        </p:nvSpPr>
        <p:spPr>
          <a:xfrm>
            <a:off x="9229736" y="5233282"/>
            <a:ext cx="1317066" cy="173355"/>
          </a:xfrm>
          <a:prstGeom prst="rect">
            <a:avLst/>
          </a:prstGeom>
          <a:solidFill>
            <a:srgbClr val="FFFFFF"/>
          </a:solidFill>
        </p:spPr>
        <p:txBody>
          <a:bodyPr lIns="0" tIns="0" rIns="0" bIns="0"/>
          <a:lstStyle/>
          <a:p>
            <a:pPr defTabSz="914400">
              <a:lnSpc>
                <a:spcPts val="1316"/>
              </a:lnSpc>
            </a:pPr>
            <a:r>
              <a:rPr sz="1000" dirty="0">
                <a:solidFill>
                  <a:srgbClr val="000000"/>
                </a:solidFill>
                <a:latin typeface="Arial"/>
                <a:cs typeface="Arial"/>
              </a:rPr>
              <a:t>City</a:t>
            </a:r>
          </a:p>
        </p:txBody>
      </p:sp>
      <p:sp>
        <p:nvSpPr>
          <p:cNvPr id="9" name="TextBox 4"/>
          <p:cNvSpPr txBox="1">
            <a:spLocks noGrp="1"/>
          </p:cNvSpPr>
          <p:nvPr/>
        </p:nvSpPr>
        <p:spPr>
          <a:xfrm>
            <a:off x="8962610" y="5233282"/>
            <a:ext cx="267127" cy="173355"/>
          </a:xfrm>
          <a:prstGeom prst="rect">
            <a:avLst/>
          </a:prstGeom>
          <a:solidFill>
            <a:srgbClr val="FFFFFF"/>
          </a:solidFill>
        </p:spPr>
      </p:sp>
      <p:pic>
        <p:nvPicPr>
          <p:cNvPr id="10" name="70b5cf04a66ce809e25d5230ee206717.png" descr="70b5cf04a66ce809e25d5230ee206717"/>
          <p:cNvPicPr>
            <a:picLocks noGrp="1" noChangeAspect="1"/>
          </p:cNvPicPr>
          <p:nvPr/>
        </p:nvPicPr>
        <p:blipFill>
          <a:blip r:embed="rId9"/>
          <a:stretch>
            <a:fillRect/>
          </a:stretch>
        </p:blipFill>
        <p:spPr>
          <a:xfrm>
            <a:off x="9019973" y="5243758"/>
            <a:ext cx="152400" cy="152400"/>
          </a:xfrm>
          <a:prstGeom prst="rect">
            <a:avLst/>
          </a:prstGeom>
        </p:spPr>
      </p:pic>
      <p:sp>
        <p:nvSpPr>
          <p:cNvPr id="7" name="TextBox 2"/>
          <p:cNvSpPr txBox="1">
            <a:spLocks noGrp="1"/>
          </p:cNvSpPr>
          <p:nvPr/>
        </p:nvSpPr>
        <p:spPr>
          <a:xfrm>
            <a:off x="9264641" y="1058456"/>
            <a:ext cx="987755" cy="144602"/>
          </a:xfrm>
          <a:prstGeom prst="rect">
            <a:avLst/>
          </a:prstGeom>
        </p:spPr>
        <p:txBody>
          <a:bodyPr lIns="0" tIns="0" rIns="0" bIns="0"/>
          <a:lstStyle/>
          <a:p>
            <a:pPr algn="r" defTabSz="914400">
              <a:lnSpc>
                <a:spcPts val="1118"/>
              </a:lnSpc>
            </a:pPr>
            <a:r>
              <a:rPr sz="850" dirty="0">
                <a:solidFill>
                  <a:srgbClr val="000000"/>
                </a:solidFill>
                <a:latin typeface="Arial"/>
                <a:cs typeface="Arial"/>
              </a:rPr>
              <a:t>November 16, 2017</a:t>
            </a:r>
          </a:p>
        </p:txBody>
      </p:sp>
      <p:pic>
        <p:nvPicPr>
          <p:cNvPr id="4" name="CTL Logo (small).png" descr="CTL Logo (small)"/>
          <p:cNvPicPr>
            <a:picLocks noGrp="1" noChangeAspect="1"/>
          </p:cNvPicPr>
          <p:nvPr/>
        </p:nvPicPr>
        <p:blipFill>
          <a:blip r:embed="rId10"/>
          <a:stretch>
            <a:fillRect/>
          </a:stretch>
        </p:blipFill>
        <p:spPr>
          <a:xfrm>
            <a:off x="8914765" y="178693"/>
            <a:ext cx="1400175" cy="476250"/>
          </a:xfrm>
          <a:prstGeom prst="rect">
            <a:avLst/>
          </a:prstGeom>
        </p:spPr>
      </p:pic>
      <p:sp>
        <p:nvSpPr>
          <p:cNvPr id="3" name="TextBox 1"/>
          <p:cNvSpPr txBox="1">
            <a:spLocks noGrp="1"/>
          </p:cNvSpPr>
          <p:nvPr/>
        </p:nvSpPr>
        <p:spPr>
          <a:xfrm>
            <a:off x="1752600" y="139092"/>
            <a:ext cx="6125210" cy="470509"/>
          </a:xfrm>
          <a:prstGeom prst="rect">
            <a:avLst/>
          </a:prstGeom>
        </p:spPr>
        <p:txBody>
          <a:bodyPr lIns="0" tIns="0" rIns="0" bIns="0"/>
          <a:lstStyle/>
          <a:p>
            <a:pPr defTabSz="914400">
              <a:lnSpc>
                <a:spcPts val="3684"/>
              </a:lnSpc>
            </a:pPr>
            <a:r>
              <a:rPr lang="en-US" sz="2400" dirty="0">
                <a:solidFill>
                  <a:srgbClr val="FFFFFF"/>
                </a:solidFill>
                <a:latin typeface="Arial"/>
                <a:cs typeface="Arial"/>
              </a:rPr>
              <a:t>CenturyLink CAF II – Promise Zone</a:t>
            </a:r>
            <a:endParaRPr sz="2400" dirty="0">
              <a:solidFill>
                <a:srgbClr val="FFFFFF"/>
              </a:solidFill>
              <a:latin typeface="Arial"/>
              <a:cs typeface="Arial"/>
            </a:endParaRPr>
          </a:p>
        </p:txBody>
      </p:sp>
    </p:spTree>
    <p:extLst>
      <p:ext uri="{BB962C8B-B14F-4D97-AF65-F5344CB8AC3E}">
        <p14:creationId xmlns:p14="http://schemas.microsoft.com/office/powerpoint/2010/main" val="687661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97580" y="3486268"/>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southerncarolina.org/images/uploads/PromiseZone_logo.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823" y="186162"/>
            <a:ext cx="3012873" cy="1947438"/>
          </a:xfrm>
          <a:prstGeom prst="rect">
            <a:avLst/>
          </a:prstGeom>
          <a:noFill/>
          <a:ln>
            <a:noFill/>
          </a:ln>
        </p:spPr>
      </p:pic>
      <p:pic>
        <p:nvPicPr>
          <p:cNvPr id="14" name="Picture 13" descr="http://southerncarolina.org/images/uploads/SCA_-_20_Year_-_Script_Block.jpg"/>
          <p:cNvPicPr/>
          <p:nvPr/>
        </p:nvPicPr>
        <p:blipFill rotWithShape="1">
          <a:blip r:embed="rId4" cstate="screen">
            <a:extLst>
              <a:ext uri="{28A0092B-C50C-407E-A947-70E740481C1C}">
                <a14:useLocalDpi xmlns:a14="http://schemas.microsoft.com/office/drawing/2010/main"/>
              </a:ext>
            </a:extLst>
          </a:blip>
          <a:srcRect/>
          <a:stretch/>
        </p:blipFill>
        <p:spPr bwMode="auto">
          <a:xfrm>
            <a:off x="4165695" y="186162"/>
            <a:ext cx="7224925" cy="1947438"/>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823" y="2607565"/>
            <a:ext cx="7226300" cy="143768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63383" y="2318394"/>
            <a:ext cx="2027237" cy="1661670"/>
          </a:xfrm>
          <a:prstGeom prst="rect">
            <a:avLst/>
          </a:prstGeom>
        </p:spPr>
      </p:pic>
      <p:pic>
        <p:nvPicPr>
          <p:cNvPr id="16" name="Picture 15" descr="http://www.connectsc.org/sites/default/files/connected-nation/connect_sc_logo_rgb_high.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59295" y="4560253"/>
            <a:ext cx="6073409" cy="1446847"/>
          </a:xfrm>
          <a:prstGeom prst="rect">
            <a:avLst/>
          </a:prstGeom>
          <a:noFill/>
          <a:ln>
            <a:noFill/>
          </a:ln>
        </p:spPr>
      </p:pic>
    </p:spTree>
    <p:extLst>
      <p:ext uri="{BB962C8B-B14F-4D97-AF65-F5344CB8AC3E}">
        <p14:creationId xmlns:p14="http://schemas.microsoft.com/office/powerpoint/2010/main" val="1486192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latin typeface="Gotham Book" pitchFamily="50" charset="0"/>
              </a:rPr>
              <a:t>C</a:t>
            </a:r>
            <a:r>
              <a:rPr lang="en-US" dirty="0" smtClean="0">
                <a:latin typeface="Gotham Book" pitchFamily="50" charset="0"/>
              </a:rPr>
              <a:t>ontext</a:t>
            </a:r>
            <a:endParaRPr lang="en-US" dirty="0">
              <a:latin typeface="Gotham Book" pitchFamily="50" charset="0"/>
            </a:endParaRPr>
          </a:p>
        </p:txBody>
      </p:sp>
      <p:sp>
        <p:nvSpPr>
          <p:cNvPr id="3" name="Content Placeholder 2"/>
          <p:cNvSpPr>
            <a:spLocks noGrp="1"/>
          </p:cNvSpPr>
          <p:nvPr>
            <p:ph idx="1"/>
          </p:nvPr>
        </p:nvSpPr>
        <p:spPr>
          <a:xfrm>
            <a:off x="4715691" y="1845734"/>
            <a:ext cx="7093203" cy="4313766"/>
          </a:xfrm>
        </p:spPr>
        <p:txBody>
          <a:bodyPr>
            <a:normAutofit fontScale="92500"/>
          </a:bodyPr>
          <a:lstStyle/>
          <a:p>
            <a:pPr marL="228600" indent="-228600">
              <a:lnSpc>
                <a:spcPct val="110000"/>
              </a:lnSpc>
              <a:buClr>
                <a:srgbClr val="5E9732"/>
              </a:buClr>
              <a:buFont typeface="Wingdings" panose="05000000000000000000" pitchFamily="2" charset="2"/>
              <a:buChar char="§"/>
            </a:pPr>
            <a:r>
              <a:rPr lang="en-US" sz="2100" dirty="0" smtClean="0">
                <a:latin typeface="Gotham Book" pitchFamily="50" charset="0"/>
              </a:rPr>
              <a:t>Connected Nation and state subsidiary, Connect South Carolina, are non-profit organizations dedicated to expanding broadband </a:t>
            </a:r>
            <a:r>
              <a:rPr lang="en-US" sz="2100" u="sng" dirty="0" smtClean="0">
                <a:latin typeface="Gotham Book" pitchFamily="50" charset="0"/>
              </a:rPr>
              <a:t>access, adoption, and use</a:t>
            </a:r>
            <a:r>
              <a:rPr lang="en-US" sz="2100" dirty="0" smtClean="0">
                <a:latin typeface="Gotham Book" pitchFamily="50" charset="0"/>
              </a:rPr>
              <a:t> </a:t>
            </a:r>
          </a:p>
          <a:p>
            <a:pPr marL="228600" indent="-228600">
              <a:lnSpc>
                <a:spcPct val="110000"/>
              </a:lnSpc>
              <a:buClr>
                <a:srgbClr val="5E9732"/>
              </a:buClr>
              <a:buFont typeface="Wingdings" panose="05000000000000000000" pitchFamily="2" charset="2"/>
              <a:buChar char="§"/>
            </a:pPr>
            <a:r>
              <a:rPr lang="en-US" sz="2100" dirty="0" smtClean="0">
                <a:latin typeface="Gotham Book" pitchFamily="50" charset="0"/>
              </a:rPr>
              <a:t>Core competencies include:</a:t>
            </a:r>
          </a:p>
          <a:p>
            <a:pPr lvl="1">
              <a:lnSpc>
                <a:spcPct val="110000"/>
              </a:lnSpc>
              <a:buClr>
                <a:srgbClr val="5E9732"/>
              </a:buClr>
              <a:buFont typeface="Wingdings" panose="05000000000000000000" pitchFamily="2" charset="2"/>
              <a:buChar char="§"/>
            </a:pPr>
            <a:r>
              <a:rPr lang="en-US" sz="2000" dirty="0">
                <a:latin typeface="Gotham Book" pitchFamily="50" charset="0"/>
              </a:rPr>
              <a:t>Network mapping, validation, and analysis</a:t>
            </a:r>
          </a:p>
          <a:p>
            <a:pPr lvl="1">
              <a:lnSpc>
                <a:spcPct val="110000"/>
              </a:lnSpc>
              <a:buClr>
                <a:srgbClr val="5E9732"/>
              </a:buClr>
              <a:buFont typeface="Wingdings" panose="05000000000000000000" pitchFamily="2" charset="2"/>
              <a:buChar char="§"/>
            </a:pPr>
            <a:r>
              <a:rPr lang="en-US" sz="2000" dirty="0">
                <a:latin typeface="Gotham Book" pitchFamily="50" charset="0"/>
              </a:rPr>
              <a:t>Residential and business adoption research</a:t>
            </a:r>
          </a:p>
          <a:p>
            <a:pPr lvl="1">
              <a:lnSpc>
                <a:spcPct val="110000"/>
              </a:lnSpc>
              <a:buClr>
                <a:srgbClr val="5E9732"/>
              </a:buClr>
              <a:buFont typeface="Wingdings" panose="05000000000000000000" pitchFamily="2" charset="2"/>
              <a:buChar char="§"/>
            </a:pPr>
            <a:r>
              <a:rPr lang="en-US" sz="2000" dirty="0">
                <a:latin typeface="Gotham Book" pitchFamily="50" charset="0"/>
              </a:rPr>
              <a:t>Local, state, and national policy </a:t>
            </a:r>
            <a:r>
              <a:rPr lang="en-US" sz="2000" dirty="0" smtClean="0">
                <a:latin typeface="Gotham Book" pitchFamily="50" charset="0"/>
              </a:rPr>
              <a:t>analysis</a:t>
            </a:r>
          </a:p>
          <a:p>
            <a:pPr lvl="1">
              <a:lnSpc>
                <a:spcPct val="110000"/>
              </a:lnSpc>
              <a:buClr>
                <a:srgbClr val="5E9732"/>
              </a:buClr>
              <a:buFont typeface="Wingdings" panose="05000000000000000000" pitchFamily="2" charset="2"/>
              <a:buChar char="§"/>
            </a:pPr>
            <a:r>
              <a:rPr lang="en-US" sz="2000" dirty="0">
                <a:latin typeface="Gotham Book" pitchFamily="50" charset="0"/>
              </a:rPr>
              <a:t>Digital Inclusion </a:t>
            </a:r>
            <a:r>
              <a:rPr lang="en-US" sz="2000" dirty="0" smtClean="0">
                <a:latin typeface="Gotham Book" pitchFamily="50" charset="0"/>
              </a:rPr>
              <a:t>programming </a:t>
            </a:r>
            <a:r>
              <a:rPr lang="en-US" sz="2000" dirty="0">
                <a:latin typeface="Gotham Book" pitchFamily="50" charset="0"/>
              </a:rPr>
              <a:t>and </a:t>
            </a:r>
            <a:r>
              <a:rPr lang="en-US" sz="2000" dirty="0" smtClean="0">
                <a:latin typeface="Gotham Book" pitchFamily="50" charset="0"/>
              </a:rPr>
              <a:t>training </a:t>
            </a:r>
          </a:p>
          <a:p>
            <a:pPr lvl="1">
              <a:lnSpc>
                <a:spcPct val="110000"/>
              </a:lnSpc>
              <a:buClr>
                <a:srgbClr val="5E9732"/>
              </a:buClr>
              <a:buFont typeface="Wingdings" panose="05000000000000000000" pitchFamily="2" charset="2"/>
              <a:buChar char="§"/>
            </a:pPr>
            <a:r>
              <a:rPr lang="en-US" sz="2000" dirty="0" smtClean="0">
                <a:latin typeface="Gotham Book" pitchFamily="50" charset="0"/>
              </a:rPr>
              <a:t>Capacity building and technical assistance</a:t>
            </a:r>
          </a:p>
          <a:p>
            <a:pPr lvl="1">
              <a:lnSpc>
                <a:spcPct val="110000"/>
              </a:lnSpc>
              <a:buClr>
                <a:srgbClr val="5E9732"/>
              </a:buClr>
              <a:buFont typeface="Wingdings" panose="05000000000000000000" pitchFamily="2" charset="2"/>
              <a:buChar char="§"/>
            </a:pPr>
            <a:r>
              <a:rPr lang="en-US" sz="2000" u="sng" dirty="0" smtClean="0">
                <a:latin typeface="Gotham Book" pitchFamily="50" charset="0"/>
              </a:rPr>
              <a:t>Community </a:t>
            </a:r>
            <a:r>
              <a:rPr lang="en-US" sz="2000" u="sng" dirty="0">
                <a:latin typeface="Gotham Book" pitchFamily="50" charset="0"/>
              </a:rPr>
              <a:t>technology </a:t>
            </a:r>
            <a:r>
              <a:rPr lang="en-US" sz="2000" u="sng" dirty="0" smtClean="0">
                <a:latin typeface="Gotham Book" pitchFamily="50" charset="0"/>
              </a:rPr>
              <a:t>planning</a:t>
            </a:r>
          </a:p>
          <a:p>
            <a:pPr lvl="2">
              <a:lnSpc>
                <a:spcPct val="110000"/>
              </a:lnSpc>
              <a:buClr>
                <a:srgbClr val="5E9732"/>
              </a:buClr>
              <a:buFont typeface="Wingdings" panose="05000000000000000000" pitchFamily="2" charset="2"/>
              <a:buChar char="§"/>
            </a:pPr>
            <a:r>
              <a:rPr lang="en-US" sz="1600" b="1" i="1" dirty="0">
                <a:solidFill>
                  <a:srgbClr val="1B6192"/>
                </a:solidFill>
                <a:latin typeface="Gotham Book" pitchFamily="50" charset="0"/>
              </a:rPr>
              <a:t>Connected Community Engagement Program (Connected</a:t>
            </a:r>
            <a:r>
              <a:rPr lang="en-US" sz="1600" b="1" i="1" dirty="0" smtClean="0">
                <a:solidFill>
                  <a:srgbClr val="1B6192"/>
                </a:solidFill>
                <a:latin typeface="Gotham Book" pitchFamily="50" charset="0"/>
              </a:rPr>
              <a:t>)</a:t>
            </a:r>
            <a:endParaRPr lang="en-US" sz="1600" b="1" i="1" dirty="0">
              <a:solidFill>
                <a:srgbClr val="1B6192"/>
              </a:solidFill>
              <a:latin typeface="Gotham Book" pitchFamily="50"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113E31D-E2AB-40D1-8B51-AFA5AFEF393A}" type="slidenum">
              <a:rPr lang="en-US" smtClean="0"/>
              <a:pPr/>
              <a:t>2</a:t>
            </a:fld>
            <a:endParaRPr lang="en-US" dirty="0"/>
          </a:p>
        </p:txBody>
      </p:sp>
      <p:pic>
        <p:nvPicPr>
          <p:cNvPr id="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graphicFrame>
        <p:nvGraphicFramePr>
          <p:cNvPr id="10" name="Diagram 9"/>
          <p:cNvGraphicFramePr/>
          <p:nvPr>
            <p:extLst>
              <p:ext uri="{D42A27DB-BD31-4B8C-83A1-F6EECF244321}">
                <p14:modId xmlns:p14="http://schemas.microsoft.com/office/powerpoint/2010/main" val="1072521862"/>
              </p:ext>
            </p:extLst>
          </p:nvPr>
        </p:nvGraphicFramePr>
        <p:xfrm>
          <a:off x="1309575" y="1896253"/>
          <a:ext cx="3276600" cy="42302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Left Brace 12"/>
          <p:cNvSpPr/>
          <p:nvPr/>
        </p:nvSpPr>
        <p:spPr>
          <a:xfrm>
            <a:off x="814275" y="1952308"/>
            <a:ext cx="463570" cy="8953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801575" y="3231743"/>
            <a:ext cx="463570" cy="28424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16200000">
            <a:off x="9206" y="2187971"/>
            <a:ext cx="1019859" cy="369332"/>
          </a:xfrm>
          <a:prstGeom prst="rect">
            <a:avLst/>
          </a:prstGeom>
          <a:noFill/>
        </p:spPr>
        <p:txBody>
          <a:bodyPr wrap="square" rtlCol="0">
            <a:spAutoFit/>
          </a:bodyPr>
          <a:lstStyle/>
          <a:p>
            <a:r>
              <a:rPr lang="en-US" dirty="0" smtClean="0">
                <a:solidFill>
                  <a:srgbClr val="06357A"/>
                </a:solidFill>
                <a:latin typeface="Gotham Book" pitchFamily="50" charset="0"/>
              </a:rPr>
              <a:t>Supply</a:t>
            </a:r>
            <a:endParaRPr lang="en-US" dirty="0">
              <a:solidFill>
                <a:srgbClr val="06357A"/>
              </a:solidFill>
              <a:latin typeface="Gotham Book" pitchFamily="50" charset="0"/>
            </a:endParaRPr>
          </a:p>
        </p:txBody>
      </p:sp>
      <p:sp>
        <p:nvSpPr>
          <p:cNvPr id="16" name="TextBox 15"/>
          <p:cNvSpPr txBox="1"/>
          <p:nvPr/>
        </p:nvSpPr>
        <p:spPr>
          <a:xfrm rot="16200000">
            <a:off x="-173623" y="4364432"/>
            <a:ext cx="1385520" cy="369332"/>
          </a:xfrm>
          <a:prstGeom prst="rect">
            <a:avLst/>
          </a:prstGeom>
          <a:noFill/>
        </p:spPr>
        <p:txBody>
          <a:bodyPr wrap="square" rtlCol="0">
            <a:spAutoFit/>
          </a:bodyPr>
          <a:lstStyle/>
          <a:p>
            <a:r>
              <a:rPr lang="en-US" dirty="0" smtClean="0">
                <a:solidFill>
                  <a:srgbClr val="06357A"/>
                </a:solidFill>
                <a:latin typeface="Gotham Book" pitchFamily="50" charset="0"/>
              </a:rPr>
              <a:t>Demand</a:t>
            </a:r>
            <a:endParaRPr lang="en-US" dirty="0">
              <a:solidFill>
                <a:srgbClr val="06357A"/>
              </a:solidFill>
              <a:latin typeface="Gotham Book" pitchFamily="50" charset="0"/>
            </a:endParaRPr>
          </a:p>
        </p:txBody>
      </p:sp>
      <p:pic>
        <p:nvPicPr>
          <p:cNvPr id="17" name="Picture 16" descr="http://southerncarolina.org/images/uploads/PromiseZone_logo.jp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2310630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6000" dirty="0" smtClean="0">
                <a:latin typeface="Gotham Book" pitchFamily="50" charset="0"/>
              </a:rPr>
              <a:t>Connected</a:t>
            </a:r>
            <a:endParaRPr lang="en-US" sz="6000" dirty="0">
              <a:latin typeface="Gotham Book" pitchFamily="50" charset="0"/>
            </a:endParaRPr>
          </a:p>
        </p:txBody>
      </p:sp>
      <p:sp>
        <p:nvSpPr>
          <p:cNvPr id="3" name="Content Placeholder 2"/>
          <p:cNvSpPr>
            <a:spLocks noGrp="1"/>
          </p:cNvSpPr>
          <p:nvPr>
            <p:ph idx="1"/>
          </p:nvPr>
        </p:nvSpPr>
        <p:spPr>
          <a:xfrm>
            <a:off x="1097279" y="1998134"/>
            <a:ext cx="5951221" cy="3907366"/>
          </a:xfrm>
        </p:spPr>
        <p:txBody>
          <a:bodyPr>
            <a:normAutofit/>
          </a:bodyPr>
          <a:lstStyle/>
          <a:p>
            <a:pPr marL="228600" lvl="2" indent="-228600">
              <a:lnSpc>
                <a:spcPct val="110000"/>
              </a:lnSpc>
              <a:spcBef>
                <a:spcPts val="1200"/>
              </a:spcBef>
              <a:spcAft>
                <a:spcPts val="200"/>
              </a:spcAft>
              <a:buClr>
                <a:srgbClr val="5E9732"/>
              </a:buClr>
              <a:buSzPct val="100000"/>
              <a:buFont typeface="Wingdings" panose="05000000000000000000" pitchFamily="2" charset="2"/>
              <a:buChar char="§"/>
            </a:pPr>
            <a:r>
              <a:rPr lang="en-US" sz="2000" dirty="0" smtClean="0">
                <a:latin typeface="Gotham Book" pitchFamily="50" charset="0"/>
              </a:rPr>
              <a:t>Field-validated technology planning program </a:t>
            </a:r>
            <a:r>
              <a:rPr lang="en-US" sz="2000" dirty="0">
                <a:latin typeface="Gotham Book" pitchFamily="50" charset="0"/>
              </a:rPr>
              <a:t>to </a:t>
            </a:r>
            <a:r>
              <a:rPr lang="en-US" sz="2000" b="1" dirty="0">
                <a:latin typeface="Gotham Book" pitchFamily="50" charset="0"/>
              </a:rPr>
              <a:t>facilitate</a:t>
            </a:r>
            <a:r>
              <a:rPr lang="en-US" sz="2000" dirty="0">
                <a:latin typeface="Gotham Book" pitchFamily="50" charset="0"/>
              </a:rPr>
              <a:t> the expansion </a:t>
            </a:r>
            <a:r>
              <a:rPr lang="en-US" sz="2000" dirty="0" smtClean="0">
                <a:latin typeface="Gotham Book" pitchFamily="50" charset="0"/>
              </a:rPr>
              <a:t>of broadband </a:t>
            </a:r>
            <a:r>
              <a:rPr lang="en-US" sz="2000" u="sng" dirty="0" smtClean="0">
                <a:latin typeface="Gotham Book" pitchFamily="50" charset="0"/>
              </a:rPr>
              <a:t>access</a:t>
            </a:r>
            <a:r>
              <a:rPr lang="en-US" sz="2000" dirty="0" smtClean="0">
                <a:latin typeface="Gotham Book" pitchFamily="50" charset="0"/>
              </a:rPr>
              <a:t>, </a:t>
            </a:r>
            <a:r>
              <a:rPr lang="en-US" sz="2000" u="sng" dirty="0" smtClean="0">
                <a:latin typeface="Gotham Book" pitchFamily="50" charset="0"/>
              </a:rPr>
              <a:t>adoption</a:t>
            </a:r>
            <a:r>
              <a:rPr lang="en-US" sz="2000" dirty="0" smtClean="0">
                <a:latin typeface="Gotham Book" pitchFamily="50" charset="0"/>
              </a:rPr>
              <a:t>, and </a:t>
            </a:r>
            <a:r>
              <a:rPr lang="en-US" sz="2000" u="sng" dirty="0" smtClean="0">
                <a:latin typeface="Gotham Book" pitchFamily="50" charset="0"/>
              </a:rPr>
              <a:t>use</a:t>
            </a:r>
            <a:r>
              <a:rPr lang="en-US" sz="2000" dirty="0" smtClean="0">
                <a:latin typeface="Gotham Book" pitchFamily="50" charset="0"/>
              </a:rPr>
              <a:t> in a community</a:t>
            </a:r>
          </a:p>
          <a:p>
            <a:pPr marL="228600" lvl="2" indent="-228600">
              <a:lnSpc>
                <a:spcPct val="110000"/>
              </a:lnSpc>
              <a:spcBef>
                <a:spcPts val="1200"/>
              </a:spcBef>
              <a:spcAft>
                <a:spcPts val="200"/>
              </a:spcAft>
              <a:buClr>
                <a:srgbClr val="5E9732"/>
              </a:buClr>
              <a:buSzPct val="100000"/>
              <a:buFont typeface="Wingdings" panose="05000000000000000000" pitchFamily="2" charset="2"/>
              <a:buChar char="§"/>
            </a:pPr>
            <a:r>
              <a:rPr lang="en-US" sz="2000" dirty="0" smtClean="0">
                <a:latin typeface="Gotham Book" pitchFamily="50" charset="0"/>
              </a:rPr>
              <a:t>Process overview:</a:t>
            </a:r>
          </a:p>
          <a:p>
            <a:pPr marL="658368" lvl="1" indent="-457200">
              <a:lnSpc>
                <a:spcPct val="110000"/>
              </a:lnSpc>
              <a:buClr>
                <a:srgbClr val="5E9732"/>
              </a:buClr>
              <a:buFont typeface="+mj-lt"/>
              <a:buAutoNum type="arabicPeriod"/>
            </a:pPr>
            <a:r>
              <a:rPr lang="en-US" sz="2000" dirty="0" smtClean="0">
                <a:latin typeface="Gotham Book" pitchFamily="50" charset="0"/>
              </a:rPr>
              <a:t>Establish a local </a:t>
            </a:r>
            <a:r>
              <a:rPr lang="en-US" sz="2000" b="1" dirty="0" smtClean="0">
                <a:latin typeface="Gotham Book" pitchFamily="50" charset="0"/>
              </a:rPr>
              <a:t>team</a:t>
            </a:r>
            <a:r>
              <a:rPr lang="en-US" sz="2000" dirty="0" smtClean="0">
                <a:latin typeface="Gotham Book" pitchFamily="50" charset="0"/>
              </a:rPr>
              <a:t>/ task force</a:t>
            </a:r>
          </a:p>
          <a:p>
            <a:pPr marL="658368" lvl="1" indent="-457200">
              <a:lnSpc>
                <a:spcPct val="110000"/>
              </a:lnSpc>
              <a:buClr>
                <a:srgbClr val="5E9732"/>
              </a:buClr>
              <a:buFont typeface="+mj-lt"/>
              <a:buAutoNum type="arabicPeriod"/>
            </a:pPr>
            <a:r>
              <a:rPr lang="en-US" sz="2000" b="1" dirty="0" smtClean="0">
                <a:latin typeface="Gotham Book" pitchFamily="50" charset="0"/>
              </a:rPr>
              <a:t>Assess</a:t>
            </a:r>
            <a:r>
              <a:rPr lang="en-US" sz="2000" dirty="0" smtClean="0">
                <a:latin typeface="Gotham Book" pitchFamily="50" charset="0"/>
              </a:rPr>
              <a:t> the technology landscape</a:t>
            </a:r>
          </a:p>
          <a:p>
            <a:pPr marL="658368" lvl="1" indent="-457200">
              <a:lnSpc>
                <a:spcPct val="110000"/>
              </a:lnSpc>
              <a:buClr>
                <a:srgbClr val="5E9732"/>
              </a:buClr>
              <a:buFont typeface="+mj-lt"/>
              <a:buAutoNum type="arabicPeriod"/>
            </a:pPr>
            <a:r>
              <a:rPr lang="en-US" sz="2000" dirty="0" smtClean="0">
                <a:latin typeface="Gotham Book" pitchFamily="50" charset="0"/>
              </a:rPr>
              <a:t>Develop a </a:t>
            </a:r>
            <a:r>
              <a:rPr lang="en-US" sz="2000" b="1" dirty="0" smtClean="0">
                <a:latin typeface="Gotham Book" pitchFamily="50" charset="0"/>
              </a:rPr>
              <a:t>plan</a:t>
            </a:r>
          </a:p>
          <a:p>
            <a:pPr marL="658368" lvl="1" indent="-457200">
              <a:lnSpc>
                <a:spcPct val="110000"/>
              </a:lnSpc>
              <a:buClr>
                <a:srgbClr val="5E9732"/>
              </a:buClr>
              <a:buFont typeface="+mj-lt"/>
              <a:buAutoNum type="arabicPeriod"/>
            </a:pPr>
            <a:r>
              <a:rPr lang="en-US" sz="2000" b="1" dirty="0" smtClean="0">
                <a:latin typeface="Gotham Book" pitchFamily="50" charset="0"/>
              </a:rPr>
              <a:t>Implement </a:t>
            </a:r>
            <a:r>
              <a:rPr lang="en-US" sz="2000" dirty="0" smtClean="0">
                <a:latin typeface="Gotham Book" pitchFamily="50" charset="0"/>
              </a:rPr>
              <a:t>projects to expand broadband access, adoption, and use</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606478" y="2120220"/>
            <a:ext cx="3810623" cy="3970318"/>
          </a:xfrm>
          <a:prstGeom prst="rect">
            <a:avLst/>
          </a:prstGeom>
        </p:spPr>
        <p:txBody>
          <a:bodyPr wrap="square">
            <a:spAutoFit/>
          </a:bodyPr>
          <a:lstStyle/>
          <a:p>
            <a:pPr algn="ctr">
              <a:buClr>
                <a:srgbClr val="5E9732"/>
              </a:buClr>
            </a:pPr>
            <a:r>
              <a:rPr lang="en-US" sz="2800" b="1" dirty="0" smtClean="0">
                <a:solidFill>
                  <a:srgbClr val="AB4844"/>
                </a:solidFill>
                <a:latin typeface="Gotham Book" pitchFamily="50" charset="0"/>
              </a:rPr>
              <a:t>Empowering local, collaborative, and data-driven technology planning to inform intelligent, digital development</a:t>
            </a:r>
          </a:p>
          <a:p>
            <a:pPr algn="ctr">
              <a:buClr>
                <a:srgbClr val="5E9732"/>
              </a:buClr>
            </a:pPr>
            <a:endParaRPr lang="en-US" sz="2800" b="1" dirty="0">
              <a:solidFill>
                <a:srgbClr val="AB4844"/>
              </a:solidFill>
              <a:latin typeface="Gotham Book" pitchFamily="50" charset="0"/>
            </a:endParaRPr>
          </a:p>
          <a:p>
            <a:pPr algn="ctr">
              <a:buClr>
                <a:srgbClr val="5E9732"/>
              </a:buClr>
            </a:pPr>
            <a:endParaRPr lang="en-US" sz="2800" b="1" dirty="0" smtClean="0">
              <a:solidFill>
                <a:srgbClr val="AB4844"/>
              </a:solidFill>
              <a:latin typeface="Gotham Book" pitchFamily="50" charset="0"/>
            </a:endParaRPr>
          </a:p>
        </p:txBody>
      </p:sp>
      <p:sp>
        <p:nvSpPr>
          <p:cNvPr id="5" name="Slide Number Placeholder 4"/>
          <p:cNvSpPr>
            <a:spLocks noGrp="1"/>
          </p:cNvSpPr>
          <p:nvPr>
            <p:ph type="sldNum" sz="quarter" idx="12"/>
          </p:nvPr>
        </p:nvSpPr>
        <p:spPr/>
        <p:txBody>
          <a:bodyPr/>
          <a:lstStyle/>
          <a:p>
            <a:fld id="{6113E31D-E2AB-40D1-8B51-AFA5AFEF393A}" type="slidenum">
              <a:rPr lang="en-US" smtClean="0"/>
              <a:pPr/>
              <a:t>3</a:t>
            </a:fld>
            <a:endParaRPr lang="en-US" dirty="0"/>
          </a:p>
        </p:txBody>
      </p:sp>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10" name="Picture 9" descr="http://southerncarolina.org/images/uploads/PromiseZone_logo.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344892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Gotham Book" pitchFamily="50" charset="0"/>
              </a:rPr>
              <a:t>Connected</a:t>
            </a:r>
            <a:endParaRPr lang="en-US" dirty="0">
              <a:latin typeface="Gotham Book" pitchFamily="50"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463120" y="2039834"/>
            <a:ext cx="3167659" cy="3416320"/>
          </a:xfrm>
          <a:prstGeom prst="rect">
            <a:avLst/>
          </a:prstGeom>
        </p:spPr>
        <p:txBody>
          <a:bodyPr wrap="square">
            <a:spAutoFit/>
          </a:bodyPr>
          <a:lstStyle/>
          <a:p>
            <a:pPr>
              <a:buClr>
                <a:srgbClr val="5E9732"/>
              </a:buClr>
            </a:pPr>
            <a:r>
              <a:rPr lang="en-US" dirty="0" smtClean="0">
                <a:solidFill>
                  <a:schemeClr val="tx1">
                    <a:lumMod val="75000"/>
                    <a:lumOff val="25000"/>
                  </a:schemeClr>
                </a:solidFill>
                <a:latin typeface="Gotham Book" pitchFamily="50" charset="0"/>
              </a:rPr>
              <a:t>Communities engaged </a:t>
            </a:r>
            <a:r>
              <a:rPr lang="en-US" dirty="0">
                <a:solidFill>
                  <a:schemeClr val="tx1">
                    <a:lumMod val="75000"/>
                    <a:lumOff val="25000"/>
                  </a:schemeClr>
                </a:solidFill>
                <a:latin typeface="Gotham Book" pitchFamily="50" charset="0"/>
              </a:rPr>
              <a:t>across </a:t>
            </a:r>
            <a:r>
              <a:rPr lang="en-US" dirty="0" smtClean="0">
                <a:solidFill>
                  <a:schemeClr val="tx1">
                    <a:lumMod val="75000"/>
                    <a:lumOff val="25000"/>
                  </a:schemeClr>
                </a:solidFill>
                <a:latin typeface="Gotham Book" pitchFamily="50" charset="0"/>
              </a:rPr>
              <a:t>Florida, Iowa, Michigan, </a:t>
            </a:r>
            <a:r>
              <a:rPr lang="en-US" dirty="0">
                <a:solidFill>
                  <a:schemeClr val="tx1">
                    <a:lumMod val="75000"/>
                    <a:lumOff val="25000"/>
                  </a:schemeClr>
                </a:solidFill>
                <a:latin typeface="Gotham Book" pitchFamily="50" charset="0"/>
              </a:rPr>
              <a:t>Ohio, Tennessee, Nevada, </a:t>
            </a:r>
            <a:r>
              <a:rPr lang="en-US" dirty="0" smtClean="0">
                <a:solidFill>
                  <a:schemeClr val="tx1">
                    <a:lumMod val="75000"/>
                    <a:lumOff val="25000"/>
                  </a:schemeClr>
                </a:solidFill>
                <a:latin typeface="Gotham Book" pitchFamily="50" charset="0"/>
              </a:rPr>
              <a:t>Pennsylvania, South </a:t>
            </a:r>
            <a:r>
              <a:rPr lang="en-US" dirty="0">
                <a:solidFill>
                  <a:schemeClr val="tx1">
                    <a:lumMod val="75000"/>
                    <a:lumOff val="25000"/>
                  </a:schemeClr>
                </a:solidFill>
                <a:latin typeface="Gotham Book" pitchFamily="50" charset="0"/>
              </a:rPr>
              <a:t>Carolina, </a:t>
            </a:r>
            <a:r>
              <a:rPr lang="en-US" dirty="0" smtClean="0">
                <a:solidFill>
                  <a:schemeClr val="tx1">
                    <a:lumMod val="75000"/>
                    <a:lumOff val="25000"/>
                  </a:schemeClr>
                </a:solidFill>
                <a:latin typeface="Gotham Book" pitchFamily="50" charset="0"/>
              </a:rPr>
              <a:t>and Texas.</a:t>
            </a:r>
          </a:p>
          <a:p>
            <a:pPr>
              <a:buClr>
                <a:srgbClr val="5E9732"/>
              </a:buClr>
            </a:pPr>
            <a:endParaRPr lang="en-US" dirty="0" smtClean="0">
              <a:solidFill>
                <a:schemeClr val="tx1">
                  <a:lumMod val="75000"/>
                  <a:lumOff val="25000"/>
                </a:schemeClr>
              </a:solidFill>
              <a:latin typeface="Gotham Book" pitchFamily="50" charset="0"/>
            </a:endParaRPr>
          </a:p>
          <a:p>
            <a:pPr>
              <a:buClr>
                <a:srgbClr val="5E9732"/>
              </a:buClr>
            </a:pPr>
            <a:endParaRPr lang="en-US" dirty="0" smtClean="0">
              <a:solidFill>
                <a:schemeClr val="tx1">
                  <a:lumMod val="75000"/>
                  <a:lumOff val="25000"/>
                </a:schemeClr>
              </a:solidFill>
              <a:latin typeface="Gotham Book" pitchFamily="50" charset="0"/>
            </a:endParaRPr>
          </a:p>
          <a:p>
            <a:pPr>
              <a:buClr>
                <a:srgbClr val="5E9732"/>
              </a:buClr>
            </a:pPr>
            <a:r>
              <a:rPr lang="en-US" dirty="0" smtClean="0">
                <a:solidFill>
                  <a:schemeClr val="tx1">
                    <a:lumMod val="75000"/>
                    <a:lumOff val="25000"/>
                  </a:schemeClr>
                </a:solidFill>
                <a:latin typeface="Gotham Book" pitchFamily="50" charset="0"/>
              </a:rPr>
              <a:t>Local technology action plans delivered</a:t>
            </a:r>
          </a:p>
          <a:p>
            <a:pPr>
              <a:buClr>
                <a:srgbClr val="5E9732"/>
              </a:buClr>
            </a:pPr>
            <a:endParaRPr lang="en-US" dirty="0">
              <a:solidFill>
                <a:schemeClr val="tx1">
                  <a:lumMod val="75000"/>
                  <a:lumOff val="25000"/>
                </a:schemeClr>
              </a:solidFill>
              <a:latin typeface="Gotham Book" pitchFamily="50" charset="0"/>
            </a:endParaRPr>
          </a:p>
          <a:p>
            <a:pPr>
              <a:buClr>
                <a:srgbClr val="5E9732"/>
              </a:buClr>
            </a:pPr>
            <a:endParaRPr lang="en-US" dirty="0" smtClean="0">
              <a:solidFill>
                <a:schemeClr val="tx1">
                  <a:lumMod val="75000"/>
                  <a:lumOff val="25000"/>
                </a:schemeClr>
              </a:solidFill>
              <a:latin typeface="Gotham Book" pitchFamily="50" charset="0"/>
            </a:endParaRPr>
          </a:p>
        </p:txBody>
      </p:sp>
      <p:sp>
        <p:nvSpPr>
          <p:cNvPr id="12" name="TextBox 11"/>
          <p:cNvSpPr txBox="1"/>
          <p:nvPr/>
        </p:nvSpPr>
        <p:spPr>
          <a:xfrm>
            <a:off x="571255" y="2175712"/>
            <a:ext cx="1891865" cy="1323439"/>
          </a:xfrm>
          <a:prstGeom prst="rect">
            <a:avLst/>
          </a:prstGeom>
          <a:noFill/>
        </p:spPr>
        <p:txBody>
          <a:bodyPr wrap="none" rtlCol="0">
            <a:spAutoFit/>
          </a:bodyPr>
          <a:lstStyle/>
          <a:p>
            <a:r>
              <a:rPr lang="en-US" sz="8000" dirty="0" smtClean="0">
                <a:solidFill>
                  <a:srgbClr val="1B6192"/>
                </a:solidFill>
                <a:latin typeface="Gotham Book" pitchFamily="50" charset="0"/>
              </a:rPr>
              <a:t>163</a:t>
            </a:r>
            <a:endParaRPr lang="en-US" sz="8000" dirty="0">
              <a:solidFill>
                <a:srgbClr val="1B6192"/>
              </a:solidFill>
              <a:latin typeface="Gotham Book" pitchFamily="50" charset="0"/>
            </a:endParaRPr>
          </a:p>
        </p:txBody>
      </p:sp>
      <p:sp>
        <p:nvSpPr>
          <p:cNvPr id="14" name="TextBox 13"/>
          <p:cNvSpPr txBox="1"/>
          <p:nvPr/>
        </p:nvSpPr>
        <p:spPr>
          <a:xfrm>
            <a:off x="571255" y="3946335"/>
            <a:ext cx="1891865" cy="1323439"/>
          </a:xfrm>
          <a:prstGeom prst="rect">
            <a:avLst/>
          </a:prstGeom>
          <a:noFill/>
        </p:spPr>
        <p:txBody>
          <a:bodyPr wrap="none" rtlCol="0">
            <a:spAutoFit/>
          </a:bodyPr>
          <a:lstStyle/>
          <a:p>
            <a:r>
              <a:rPr lang="en-US" sz="8000" smtClean="0">
                <a:solidFill>
                  <a:srgbClr val="1B6192"/>
                </a:solidFill>
                <a:latin typeface="Gotham Book" pitchFamily="50" charset="0"/>
              </a:rPr>
              <a:t>143</a:t>
            </a:r>
            <a:endParaRPr lang="en-US" sz="8000" dirty="0">
              <a:solidFill>
                <a:srgbClr val="1B6192"/>
              </a:solidFill>
              <a:latin typeface="Gotham Book" pitchFamily="50" charset="0"/>
            </a:endParaRPr>
          </a:p>
        </p:txBody>
      </p:sp>
      <p:sp>
        <p:nvSpPr>
          <p:cNvPr id="5" name="Slide Number Placeholder 4"/>
          <p:cNvSpPr>
            <a:spLocks noGrp="1"/>
          </p:cNvSpPr>
          <p:nvPr>
            <p:ph type="sldNum" sz="quarter" idx="12"/>
          </p:nvPr>
        </p:nvSpPr>
        <p:spPr/>
        <p:txBody>
          <a:bodyPr/>
          <a:lstStyle/>
          <a:p>
            <a:fld id="{6113E31D-E2AB-40D1-8B51-AFA5AFEF393A}" type="slidenum">
              <a:rPr lang="en-US" smtClean="0"/>
              <a:pPr/>
              <a:t>4</a:t>
            </a:fld>
            <a:endParaRPr lang="en-US" dirty="0"/>
          </a:p>
        </p:txBody>
      </p:sp>
      <p:pic>
        <p:nvPicPr>
          <p:cNvPr id="1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55711" y="2021810"/>
            <a:ext cx="5661390" cy="310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a:spLocks noGrp="1"/>
          </p:cNvSpPr>
          <p:nvPr>
            <p:ph idx="1"/>
          </p:nvPr>
        </p:nvSpPr>
        <p:spPr>
          <a:xfrm>
            <a:off x="713875" y="5486341"/>
            <a:ext cx="10703226" cy="826485"/>
          </a:xfrm>
        </p:spPr>
        <p:txBody>
          <a:bodyPr>
            <a:noAutofit/>
          </a:bodyPr>
          <a:lstStyle/>
          <a:p>
            <a:pPr marL="0" indent="0" algn="ctr">
              <a:lnSpc>
                <a:spcPct val="110000"/>
              </a:lnSpc>
              <a:spcBef>
                <a:spcPts val="0"/>
              </a:spcBef>
              <a:spcAft>
                <a:spcPts val="0"/>
              </a:spcAft>
              <a:buClr>
                <a:srgbClr val="5E9732"/>
              </a:buClr>
              <a:buNone/>
            </a:pPr>
            <a:r>
              <a:rPr lang="en-US" b="1" dirty="0" smtClean="0">
                <a:solidFill>
                  <a:srgbClr val="AB4844"/>
                </a:solidFill>
                <a:latin typeface="Gotham Book" pitchFamily="50" charset="0"/>
              </a:rPr>
              <a:t>Connected communities are part of a growing body of</a:t>
            </a:r>
          </a:p>
          <a:p>
            <a:pPr marL="0" indent="0" algn="ctr">
              <a:lnSpc>
                <a:spcPct val="110000"/>
              </a:lnSpc>
              <a:spcBef>
                <a:spcPts val="0"/>
              </a:spcBef>
              <a:spcAft>
                <a:spcPts val="0"/>
              </a:spcAft>
              <a:buClr>
                <a:srgbClr val="5E9732"/>
              </a:buClr>
              <a:buNone/>
            </a:pPr>
            <a:r>
              <a:rPr lang="en-US" b="1" dirty="0" smtClean="0">
                <a:solidFill>
                  <a:srgbClr val="AB4844"/>
                </a:solidFill>
                <a:latin typeface="Gotham Book" pitchFamily="50" charset="0"/>
              </a:rPr>
              <a:t>technology-for-community-development best practice in nine states</a:t>
            </a:r>
            <a:endParaRPr lang="en-US" b="1" dirty="0">
              <a:solidFill>
                <a:srgbClr val="AB4844"/>
              </a:solidFill>
              <a:latin typeface="Gotham Book" pitchFamily="50" charset="0"/>
            </a:endParaRPr>
          </a:p>
        </p:txBody>
      </p:sp>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17" name="Picture 16" descr="http://southerncarolina.org/images/uploads/PromiseZone_logo.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260064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Gotham Book" pitchFamily="50" charset="0"/>
              </a:rPr>
              <a:t>Promise Zone </a:t>
            </a:r>
            <a:r>
              <a:rPr lang="en-US" dirty="0" smtClean="0">
                <a:latin typeface="Gotham Book" pitchFamily="50" charset="0"/>
              </a:rPr>
              <a:t>Connected Team</a:t>
            </a:r>
            <a:endParaRPr lang="en-US" dirty="0">
              <a:latin typeface="Gotham Book" pitchFamily="50"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03200" y="3738479"/>
            <a:ext cx="11785600" cy="2459121"/>
          </a:xfrm>
          <a:prstGeom prst="rect">
            <a:avLst/>
          </a:prstGeom>
          <a:noFill/>
        </p:spPr>
        <p:txBody>
          <a:bodyPr wrap="square" numCol="3" rtlCol="0">
            <a:noAutofit/>
          </a:bodyPr>
          <a:lstStyle/>
          <a:p>
            <a:pPr marL="228600" indent="-228600">
              <a:buFont typeface="Arial" panose="020B0604020202020204" pitchFamily="34" charset="0"/>
              <a:buChar char="•"/>
            </a:pPr>
            <a:r>
              <a:rPr lang="en-US" sz="1400" dirty="0" err="1">
                <a:latin typeface="Gotham Book" pitchFamily="50" charset="0"/>
              </a:rPr>
              <a:t>EdVenture</a:t>
            </a:r>
            <a:r>
              <a:rPr lang="en-US" sz="1400" dirty="0">
                <a:latin typeface="Gotham Book" pitchFamily="50" charset="0"/>
              </a:rPr>
              <a:t> Children’s Museum</a:t>
            </a:r>
          </a:p>
          <a:p>
            <a:pPr marL="228600" indent="-228600">
              <a:buFont typeface="Arial" panose="020B0604020202020204" pitchFamily="34" charset="0"/>
              <a:buChar char="•"/>
            </a:pPr>
            <a:r>
              <a:rPr lang="en-US" sz="1400" dirty="0">
                <a:latin typeface="Gotham Book" pitchFamily="50" charset="0"/>
              </a:rPr>
              <a:t>Allendale County School District</a:t>
            </a:r>
          </a:p>
          <a:p>
            <a:pPr marL="228600" indent="-228600">
              <a:buFont typeface="Arial" panose="020B0604020202020204" pitchFamily="34" charset="0"/>
              <a:buChar char="•"/>
            </a:pPr>
            <a:r>
              <a:rPr lang="en-US" sz="1400" dirty="0">
                <a:latin typeface="Gotham Book" pitchFamily="50" charset="0"/>
              </a:rPr>
              <a:t>Bamberg School District One</a:t>
            </a:r>
          </a:p>
          <a:p>
            <a:pPr marL="228600" indent="-228600">
              <a:buFont typeface="Arial" panose="020B0604020202020204" pitchFamily="34" charset="0"/>
              <a:buChar char="•"/>
            </a:pPr>
            <a:r>
              <a:rPr lang="en-US" sz="1400" dirty="0">
                <a:latin typeface="Gotham Book" pitchFamily="50" charset="0"/>
              </a:rPr>
              <a:t>Barnwell School District 45</a:t>
            </a:r>
          </a:p>
          <a:p>
            <a:pPr marL="228600" indent="-228600">
              <a:buFont typeface="Arial" panose="020B0604020202020204" pitchFamily="34" charset="0"/>
              <a:buChar char="•"/>
            </a:pPr>
            <a:r>
              <a:rPr lang="en-US" sz="1400" dirty="0">
                <a:latin typeface="Gotham Book" pitchFamily="50" charset="0"/>
              </a:rPr>
              <a:t>Blackville-Hilda Public Schools</a:t>
            </a:r>
          </a:p>
          <a:p>
            <a:pPr marL="228600" indent="-228600">
              <a:buFont typeface="Arial" panose="020B0604020202020204" pitchFamily="34" charset="0"/>
              <a:buChar char="•"/>
            </a:pPr>
            <a:r>
              <a:rPr lang="en-US" sz="1400" dirty="0">
                <a:latin typeface="Gotham Book" pitchFamily="50" charset="0"/>
              </a:rPr>
              <a:t>Colleton County School District</a:t>
            </a:r>
          </a:p>
          <a:p>
            <a:pPr marL="228600" indent="-228600">
              <a:buFont typeface="Arial" panose="020B0604020202020204" pitchFamily="34" charset="0"/>
              <a:buChar char="•"/>
            </a:pPr>
            <a:r>
              <a:rPr lang="en-US" sz="1400" dirty="0">
                <a:latin typeface="Gotham Book" pitchFamily="50" charset="0"/>
              </a:rPr>
              <a:t>Denmark </a:t>
            </a:r>
            <a:r>
              <a:rPr lang="en-US" sz="1400" dirty="0" err="1">
                <a:latin typeface="Gotham Book" pitchFamily="50" charset="0"/>
              </a:rPr>
              <a:t>Olar</a:t>
            </a:r>
            <a:r>
              <a:rPr lang="en-US" sz="1400" dirty="0">
                <a:latin typeface="Gotham Book" pitchFamily="50" charset="0"/>
              </a:rPr>
              <a:t> School District 2</a:t>
            </a:r>
          </a:p>
          <a:p>
            <a:pPr marL="228600" indent="-228600">
              <a:buFont typeface="Arial" panose="020B0604020202020204" pitchFamily="34" charset="0"/>
              <a:buChar char="•"/>
            </a:pPr>
            <a:r>
              <a:rPr lang="en-US" sz="1400" dirty="0">
                <a:latin typeface="Gotham Book" pitchFamily="50" charset="0"/>
              </a:rPr>
              <a:t>Hampton County School District 1</a:t>
            </a:r>
          </a:p>
          <a:p>
            <a:pPr marL="228600" indent="-228600">
              <a:buFont typeface="Arial" panose="020B0604020202020204" pitchFamily="34" charset="0"/>
              <a:buChar char="•"/>
            </a:pPr>
            <a:r>
              <a:rPr lang="en-US" sz="1400" dirty="0">
                <a:latin typeface="Gotham Book" pitchFamily="50" charset="0"/>
              </a:rPr>
              <a:t>Hampton County School District 2</a:t>
            </a:r>
          </a:p>
          <a:p>
            <a:pPr marL="228600" indent="-228600">
              <a:buFont typeface="Arial" panose="020B0604020202020204" pitchFamily="34" charset="0"/>
              <a:buChar char="•"/>
            </a:pPr>
            <a:r>
              <a:rPr lang="en-US" sz="1400" dirty="0">
                <a:latin typeface="Gotham Book" pitchFamily="50" charset="0"/>
              </a:rPr>
              <a:t>Jasper County School District</a:t>
            </a:r>
          </a:p>
          <a:p>
            <a:pPr marL="228600" indent="-228600">
              <a:buFont typeface="Arial" panose="020B0604020202020204" pitchFamily="34" charset="0"/>
              <a:buChar char="•"/>
            </a:pPr>
            <a:r>
              <a:rPr lang="en-US" sz="1400" dirty="0">
                <a:latin typeface="Gotham Book" pitchFamily="50" charset="0"/>
              </a:rPr>
              <a:t>Williston-Elko School District</a:t>
            </a:r>
          </a:p>
          <a:p>
            <a:pPr marL="228600" indent="-228600">
              <a:buFont typeface="Arial" panose="020B0604020202020204" pitchFamily="34" charset="0"/>
              <a:buChar char="•"/>
            </a:pPr>
            <a:r>
              <a:rPr lang="en-US" sz="1400" dirty="0">
                <a:latin typeface="Gotham Book" pitchFamily="50" charset="0"/>
              </a:rPr>
              <a:t>Denmark Technical College</a:t>
            </a:r>
          </a:p>
          <a:p>
            <a:pPr marL="228600" indent="-228600">
              <a:buFont typeface="Arial" panose="020B0604020202020204" pitchFamily="34" charset="0"/>
              <a:buChar char="•"/>
            </a:pPr>
            <a:r>
              <a:rPr lang="en-US" sz="1400" dirty="0" err="1">
                <a:latin typeface="Gotham Book" pitchFamily="50" charset="0"/>
              </a:rPr>
              <a:t>LeaderComm</a:t>
            </a:r>
            <a:endParaRPr lang="en-US" sz="1400" dirty="0">
              <a:latin typeface="Gotham Book" pitchFamily="50" charset="0"/>
            </a:endParaRPr>
          </a:p>
          <a:p>
            <a:pPr marL="228600" indent="-228600">
              <a:buFont typeface="Arial" panose="020B0604020202020204" pitchFamily="34" charset="0"/>
              <a:buChar char="•"/>
            </a:pPr>
            <a:r>
              <a:rPr lang="en-US" sz="1400" dirty="0">
                <a:latin typeface="Gotham Book" pitchFamily="50" charset="0"/>
              </a:rPr>
              <a:t>University of South Carolina</a:t>
            </a:r>
          </a:p>
          <a:p>
            <a:pPr marL="228600" indent="-228600">
              <a:buFont typeface="Arial" panose="020B0604020202020204" pitchFamily="34" charset="0"/>
              <a:buChar char="•"/>
            </a:pPr>
            <a:r>
              <a:rPr lang="en-US" sz="1400" dirty="0">
                <a:latin typeface="Gotham Book" pitchFamily="50" charset="0"/>
              </a:rPr>
              <a:t>Counties of Allendale, Bamberg, Barnwell, Colleton, Hampton, and Jasper</a:t>
            </a:r>
          </a:p>
          <a:p>
            <a:pPr marL="228600" indent="-228600">
              <a:buFont typeface="Arial" panose="020B0604020202020204" pitchFamily="34" charset="0"/>
              <a:buChar char="•"/>
            </a:pPr>
            <a:r>
              <a:rPr lang="en-US" sz="1400" dirty="0">
                <a:latin typeface="Gotham Book" pitchFamily="50" charset="0"/>
              </a:rPr>
              <a:t>Lower Savannah Council of Governments</a:t>
            </a:r>
          </a:p>
          <a:p>
            <a:pPr marL="228600" indent="-228600">
              <a:buFont typeface="Arial" panose="020B0604020202020204" pitchFamily="34" charset="0"/>
              <a:buChar char="•"/>
            </a:pPr>
            <a:r>
              <a:rPr lang="en-US" sz="1400" dirty="0">
                <a:latin typeface="Gotham Book" pitchFamily="50" charset="0"/>
              </a:rPr>
              <a:t>South Carolina Arts Commission</a:t>
            </a:r>
          </a:p>
          <a:p>
            <a:pPr marL="228600" indent="-228600">
              <a:buFont typeface="Arial" panose="020B0604020202020204" pitchFamily="34" charset="0"/>
              <a:buChar char="•"/>
            </a:pPr>
            <a:r>
              <a:rPr lang="en-US" sz="1400" dirty="0">
                <a:latin typeface="Gotham Book" pitchFamily="50" charset="0"/>
              </a:rPr>
              <a:t>South Carolina Community Loan Fund</a:t>
            </a:r>
          </a:p>
          <a:p>
            <a:pPr marL="228600" indent="-228600">
              <a:buFont typeface="Arial" panose="020B0604020202020204" pitchFamily="34" charset="0"/>
              <a:buChar char="•"/>
            </a:pPr>
            <a:r>
              <a:rPr lang="en-US" sz="1400" dirty="0">
                <a:latin typeface="Gotham Book" pitchFamily="50" charset="0"/>
              </a:rPr>
              <a:t>South Carolina Department of Health and Environmental Control</a:t>
            </a:r>
          </a:p>
          <a:p>
            <a:pPr marL="228600" indent="-228600">
              <a:buFont typeface="Arial" panose="020B0604020202020204" pitchFamily="34" charset="0"/>
              <a:buChar char="•"/>
            </a:pPr>
            <a:r>
              <a:rPr lang="en-US" sz="1400" dirty="0">
                <a:latin typeface="Gotham Book" pitchFamily="50" charset="0"/>
              </a:rPr>
              <a:t>South Carolina Department of Commerce</a:t>
            </a:r>
          </a:p>
          <a:p>
            <a:pPr marL="228600" indent="-228600">
              <a:buFont typeface="Arial" panose="020B0604020202020204" pitchFamily="34" charset="0"/>
              <a:buChar char="•"/>
            </a:pPr>
            <a:r>
              <a:rPr lang="en-US" sz="1400" dirty="0">
                <a:latin typeface="Gotham Book" pitchFamily="50" charset="0"/>
              </a:rPr>
              <a:t>South Carolina Regional Housing Authority #3</a:t>
            </a:r>
          </a:p>
          <a:p>
            <a:pPr marL="228600" indent="-228600">
              <a:buFont typeface="Arial" panose="020B0604020202020204" pitchFamily="34" charset="0"/>
              <a:buChar char="•"/>
            </a:pPr>
            <a:r>
              <a:rPr lang="en-US" sz="1400" dirty="0">
                <a:latin typeface="Gotham Book" pitchFamily="50" charset="0"/>
              </a:rPr>
              <a:t>Corporation for National and Community Service</a:t>
            </a:r>
          </a:p>
          <a:p>
            <a:pPr marL="228600" indent="-228600">
              <a:buFont typeface="Arial" panose="020B0604020202020204" pitchFamily="34" charset="0"/>
              <a:buChar char="•"/>
            </a:pPr>
            <a:r>
              <a:rPr lang="en-US" sz="1400" dirty="0">
                <a:latin typeface="Gotham Book" pitchFamily="50" charset="0"/>
              </a:rPr>
              <a:t>Federal Communications Commission</a:t>
            </a:r>
          </a:p>
          <a:p>
            <a:pPr marL="228600" indent="-228600">
              <a:buFont typeface="Arial" panose="020B0604020202020204" pitchFamily="34" charset="0"/>
              <a:buChar char="•"/>
            </a:pPr>
            <a:r>
              <a:rPr lang="en-US" sz="1400" dirty="0">
                <a:latin typeface="Gotham Book" pitchFamily="50" charset="0"/>
              </a:rPr>
              <a:t>U.S. Economic Development Agency</a:t>
            </a:r>
          </a:p>
          <a:p>
            <a:pPr marL="228600" indent="-228600">
              <a:buFont typeface="Arial" panose="020B0604020202020204" pitchFamily="34" charset="0"/>
              <a:buChar char="•"/>
            </a:pPr>
            <a:r>
              <a:rPr lang="en-US" sz="1400" dirty="0">
                <a:latin typeface="Gotham Book" pitchFamily="50" charset="0"/>
              </a:rPr>
              <a:t>U.S. Department of Housing and Urban Development</a:t>
            </a:r>
          </a:p>
          <a:p>
            <a:pPr marL="228600" indent="-228600">
              <a:buFont typeface="Arial" panose="020B0604020202020204" pitchFamily="34" charset="0"/>
              <a:buChar char="•"/>
            </a:pPr>
            <a:r>
              <a:rPr lang="en-US" sz="1400" dirty="0">
                <a:latin typeface="Gotham Book" pitchFamily="50" charset="0"/>
              </a:rPr>
              <a:t>Savannah River National Laboratory</a:t>
            </a:r>
          </a:p>
          <a:p>
            <a:pPr marL="228600" indent="-228600">
              <a:buFont typeface="Arial" panose="020B0604020202020204" pitchFamily="34" charset="0"/>
              <a:buChar char="•"/>
            </a:pPr>
            <a:r>
              <a:rPr lang="en-US" sz="1400" dirty="0">
                <a:latin typeface="Gotham Book" pitchFamily="50" charset="0"/>
              </a:rPr>
              <a:t>U.S. Small Business Administration</a:t>
            </a:r>
          </a:p>
        </p:txBody>
      </p:sp>
      <p:sp>
        <p:nvSpPr>
          <p:cNvPr id="12" name="Content Placeholder 2"/>
          <p:cNvSpPr>
            <a:spLocks noGrp="1"/>
          </p:cNvSpPr>
          <p:nvPr>
            <p:ph idx="1"/>
          </p:nvPr>
        </p:nvSpPr>
        <p:spPr>
          <a:xfrm>
            <a:off x="605264" y="1955983"/>
            <a:ext cx="5757436" cy="1363395"/>
          </a:xfrm>
        </p:spPr>
        <p:txBody>
          <a:bodyPr>
            <a:normAutofit fontScale="92500" lnSpcReduction="20000"/>
          </a:bodyPr>
          <a:lstStyle/>
          <a:p>
            <a:pPr marL="228600" indent="-228600">
              <a:lnSpc>
                <a:spcPct val="110000"/>
              </a:lnSpc>
              <a:buClr>
                <a:srgbClr val="5E9732"/>
              </a:buClr>
              <a:buFont typeface="Wingdings" panose="05000000000000000000" pitchFamily="2" charset="2"/>
              <a:buChar char="§"/>
            </a:pPr>
            <a:r>
              <a:rPr lang="en-US" dirty="0">
                <a:latin typeface="Gotham Book" pitchFamily="50" charset="0"/>
              </a:rPr>
              <a:t>Establish a knowledgeable team of local experts to guide data </a:t>
            </a:r>
            <a:r>
              <a:rPr lang="en-US" dirty="0" smtClean="0">
                <a:latin typeface="Gotham Book" pitchFamily="50" charset="0"/>
              </a:rPr>
              <a:t>collection and plan development and implementation</a:t>
            </a:r>
          </a:p>
          <a:p>
            <a:pPr marL="228600" indent="-228600">
              <a:lnSpc>
                <a:spcPct val="110000"/>
              </a:lnSpc>
              <a:buClr>
                <a:srgbClr val="5E9732"/>
              </a:buClr>
              <a:buFont typeface="Wingdings" panose="05000000000000000000" pitchFamily="2" charset="2"/>
              <a:buChar char="§"/>
            </a:pPr>
            <a:r>
              <a:rPr lang="en-US" dirty="0" smtClean="0">
                <a:latin typeface="Gotham Book" pitchFamily="50" charset="0"/>
              </a:rPr>
              <a:t>Those assisting with this project include:</a:t>
            </a:r>
          </a:p>
          <a:p>
            <a:pPr>
              <a:lnSpc>
                <a:spcPct val="110000"/>
              </a:lnSpc>
              <a:buClr>
                <a:srgbClr val="5E9732"/>
              </a:buClr>
              <a:buFont typeface="Wingdings" panose="05000000000000000000" pitchFamily="2" charset="2"/>
              <a:buChar char="§"/>
            </a:pPr>
            <a:endParaRPr lang="en-US" sz="1600" b="1" dirty="0">
              <a:latin typeface="Gotham Book" pitchFamily="50" charset="0"/>
            </a:endParaRPr>
          </a:p>
          <a:p>
            <a:pPr>
              <a:lnSpc>
                <a:spcPct val="110000"/>
              </a:lnSpc>
              <a:buClr>
                <a:srgbClr val="5E9732"/>
              </a:buClr>
              <a:buFont typeface="Wingdings" panose="05000000000000000000" pitchFamily="2" charset="2"/>
              <a:buChar char="§"/>
            </a:pPr>
            <a:endParaRPr lang="en-US" sz="1600" b="1" dirty="0" smtClean="0">
              <a:latin typeface="Gotham Book" pitchFamily="50" charset="0"/>
            </a:endParaRPr>
          </a:p>
          <a:p>
            <a:pPr>
              <a:lnSpc>
                <a:spcPct val="110000"/>
              </a:lnSpc>
              <a:buClr>
                <a:srgbClr val="5E9732"/>
              </a:buClr>
              <a:buFont typeface="Wingdings" panose="05000000000000000000" pitchFamily="2" charset="2"/>
              <a:buChar char="§"/>
            </a:pPr>
            <a:endParaRPr lang="en-US" sz="1600" b="1" dirty="0">
              <a:latin typeface="Gotham Book" pitchFamily="50" charset="0"/>
            </a:endParaRPr>
          </a:p>
          <a:p>
            <a:pPr>
              <a:lnSpc>
                <a:spcPct val="110000"/>
              </a:lnSpc>
              <a:buClr>
                <a:srgbClr val="5E9732"/>
              </a:buClr>
              <a:buFont typeface="Wingdings" panose="05000000000000000000" pitchFamily="2" charset="2"/>
              <a:buChar char="§"/>
            </a:pPr>
            <a:endParaRPr lang="en-US" sz="1600" b="1" dirty="0" smtClean="0">
              <a:latin typeface="Gotham Book" pitchFamily="50" charset="0"/>
            </a:endParaRPr>
          </a:p>
          <a:p>
            <a:pPr>
              <a:lnSpc>
                <a:spcPct val="110000"/>
              </a:lnSpc>
              <a:buClr>
                <a:srgbClr val="5E9732"/>
              </a:buClr>
              <a:buFont typeface="Wingdings" panose="05000000000000000000" pitchFamily="2" charset="2"/>
              <a:buChar char="§"/>
            </a:pPr>
            <a:endParaRPr lang="en-US" sz="1600" b="1" dirty="0">
              <a:latin typeface="Gotham Book" pitchFamily="50" charset="0"/>
            </a:endParaRPr>
          </a:p>
          <a:p>
            <a:pPr>
              <a:lnSpc>
                <a:spcPct val="110000"/>
              </a:lnSpc>
              <a:buClr>
                <a:srgbClr val="5E9732"/>
              </a:buClr>
              <a:buFont typeface="Wingdings" panose="05000000000000000000" pitchFamily="2" charset="2"/>
              <a:buChar char="§"/>
            </a:pPr>
            <a:endParaRPr lang="en-US" sz="1600" b="1" dirty="0" smtClean="0">
              <a:latin typeface="Gotham Book" pitchFamily="50" charset="0"/>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pPr/>
              <a:t>5</a:t>
            </a:fld>
            <a:endParaRPr lang="en-US" dirty="0"/>
          </a:p>
        </p:txBody>
      </p:sp>
      <p:pic>
        <p:nvPicPr>
          <p:cNvPr id="1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23" name="Picture 22" descr="http://southerncarolina.org/images/uploads/SCA_-_20_Year_-_Script_Block.jpg"/>
          <p:cNvPicPr/>
          <p:nvPr/>
        </p:nvPicPr>
        <p:blipFill rotWithShape="1">
          <a:blip r:embed="rId5" cstate="screen">
            <a:extLst>
              <a:ext uri="{28A0092B-C50C-407E-A947-70E740481C1C}">
                <a14:useLocalDpi xmlns:a14="http://schemas.microsoft.com/office/drawing/2010/main"/>
              </a:ext>
            </a:extLst>
          </a:blip>
          <a:srcRect/>
          <a:stretch/>
        </p:blipFill>
        <p:spPr bwMode="auto">
          <a:xfrm>
            <a:off x="6324600" y="1975269"/>
            <a:ext cx="5393290" cy="1453731"/>
          </a:xfrm>
          <a:prstGeom prst="rect">
            <a:avLst/>
          </a:prstGeom>
          <a:noFill/>
          <a:ln>
            <a:noFill/>
          </a:ln>
          <a:extLst>
            <a:ext uri="{53640926-AAD7-44D8-BBD7-CCE9431645EC}">
              <a14:shadowObscured xmlns:a14="http://schemas.microsoft.com/office/drawing/2010/main"/>
            </a:ext>
          </a:extLst>
        </p:spPr>
      </p:pic>
      <p:pic>
        <p:nvPicPr>
          <p:cNvPr id="24" name="Picture 23" descr="http://southerncarolina.org/images/uploads/PromiseZone_logo.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105001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319821" cy="1450757"/>
          </a:xfrm>
        </p:spPr>
        <p:txBody>
          <a:bodyPr>
            <a:normAutofit fontScale="90000"/>
          </a:bodyPr>
          <a:lstStyle/>
          <a:p>
            <a:pPr>
              <a:lnSpc>
                <a:spcPct val="100000"/>
              </a:lnSpc>
            </a:pPr>
            <a:r>
              <a:rPr lang="en-US" dirty="0">
                <a:latin typeface="Gotham Book" pitchFamily="50" charset="0"/>
              </a:rPr>
              <a:t>Promise Zone </a:t>
            </a:r>
            <a:r>
              <a:rPr lang="en-US" dirty="0" smtClean="0">
                <a:latin typeface="Gotham Book" pitchFamily="50" charset="0"/>
              </a:rPr>
              <a:t>Connected Assessment</a:t>
            </a:r>
            <a:endParaRPr lang="en-US" dirty="0">
              <a:latin typeface="Gotham Book" pitchFamily="50"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406400" y="1992300"/>
            <a:ext cx="5194300" cy="4103700"/>
          </a:xfrm>
        </p:spPr>
        <p:txBody>
          <a:bodyPr>
            <a:noAutofit/>
          </a:bodyPr>
          <a:lstStyle/>
          <a:p>
            <a:pPr marL="228600" indent="-228600">
              <a:lnSpc>
                <a:spcPct val="110000"/>
              </a:lnSpc>
              <a:buClr>
                <a:srgbClr val="5E9732"/>
              </a:buClr>
              <a:buFont typeface="Wingdings" panose="05000000000000000000" pitchFamily="2" charset="2"/>
              <a:buChar char="§"/>
            </a:pPr>
            <a:r>
              <a:rPr lang="en-US" dirty="0" smtClean="0">
                <a:latin typeface="Gotham Book" pitchFamily="50" charset="0"/>
              </a:rPr>
              <a:t>Examine local technology landscape </a:t>
            </a:r>
          </a:p>
          <a:p>
            <a:pPr marL="228600" indent="-228600">
              <a:lnSpc>
                <a:spcPct val="110000"/>
              </a:lnSpc>
              <a:buClr>
                <a:srgbClr val="5E9732"/>
              </a:buClr>
              <a:buFont typeface="Wingdings" panose="05000000000000000000" pitchFamily="2" charset="2"/>
              <a:buChar char="§"/>
            </a:pPr>
            <a:r>
              <a:rPr lang="en-US" dirty="0" smtClean="0">
                <a:latin typeface="Gotham Book" pitchFamily="50" charset="0"/>
              </a:rPr>
              <a:t>Distributed community surveys to gather data on local broadband and technology access, adoption, and use that is otherwise unavailable</a:t>
            </a:r>
          </a:p>
          <a:p>
            <a:pPr marL="228600" indent="-228600">
              <a:lnSpc>
                <a:spcPct val="110000"/>
              </a:lnSpc>
              <a:buClr>
                <a:srgbClr val="5E9732"/>
              </a:buClr>
              <a:buFont typeface="Wingdings" panose="05000000000000000000" pitchFamily="2" charset="2"/>
              <a:buChar char="§"/>
            </a:pPr>
            <a:r>
              <a:rPr lang="en-US" dirty="0" smtClean="0">
                <a:latin typeface="Gotham Book" pitchFamily="50" charset="0"/>
              </a:rPr>
              <a:t>Utilizes public and private data to map broadband availability and identify opportunities</a:t>
            </a:r>
          </a:p>
          <a:p>
            <a:pPr marL="228600" indent="-228600">
              <a:lnSpc>
                <a:spcPct val="110000"/>
              </a:lnSpc>
              <a:buClr>
                <a:srgbClr val="5E9732"/>
              </a:buClr>
              <a:buFont typeface="Wingdings" panose="05000000000000000000" pitchFamily="2" charset="2"/>
              <a:buChar char="§"/>
            </a:pPr>
            <a:r>
              <a:rPr lang="en-US" dirty="0" smtClean="0">
                <a:latin typeface="Gotham Book" pitchFamily="50" charset="0"/>
              </a:rPr>
              <a:t>Provides benchmarking and a place to start to improve the technology ecosystem in the region</a:t>
            </a:r>
          </a:p>
        </p:txBody>
      </p:sp>
      <p:sp>
        <p:nvSpPr>
          <p:cNvPr id="13" name="Slide Number Placeholder 12"/>
          <p:cNvSpPr>
            <a:spLocks noGrp="1"/>
          </p:cNvSpPr>
          <p:nvPr>
            <p:ph type="sldNum" sz="quarter" idx="12"/>
          </p:nvPr>
        </p:nvSpPr>
        <p:spPr/>
        <p:txBody>
          <a:bodyPr/>
          <a:lstStyle/>
          <a:p>
            <a:fld id="{6113E31D-E2AB-40D1-8B51-AFA5AFEF393A}" type="slidenum">
              <a:rPr lang="en-US" smtClean="0"/>
              <a:pPr/>
              <a:t>6</a:t>
            </a:fld>
            <a:endParaRPr lang="en-US" dirty="0"/>
          </a:p>
        </p:txBody>
      </p:sp>
      <p:pic>
        <p:nvPicPr>
          <p:cNvPr id="10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graphicFrame>
        <p:nvGraphicFramePr>
          <p:cNvPr id="10" name="Diagram 9"/>
          <p:cNvGraphicFramePr/>
          <p:nvPr>
            <p:extLst>
              <p:ext uri="{D42A27DB-BD31-4B8C-83A1-F6EECF244321}">
                <p14:modId xmlns:p14="http://schemas.microsoft.com/office/powerpoint/2010/main" val="1462754829"/>
              </p:ext>
            </p:extLst>
          </p:nvPr>
        </p:nvGraphicFramePr>
        <p:xfrm>
          <a:off x="5882797" y="1816100"/>
          <a:ext cx="5926098" cy="44577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1" name="Picture 100" descr="http://southerncarolina.org/images/uploads/PromiseZone_logo.jpg"/>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26556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21478" cy="1450757"/>
          </a:xfrm>
        </p:spPr>
        <p:txBody>
          <a:bodyPr>
            <a:normAutofit/>
          </a:bodyPr>
          <a:lstStyle/>
          <a:p>
            <a:pPr>
              <a:lnSpc>
                <a:spcPct val="100000"/>
              </a:lnSpc>
            </a:pPr>
            <a:r>
              <a:rPr lang="en-US" sz="3600" dirty="0">
                <a:latin typeface="Gotham Book" pitchFamily="50" charset="0"/>
              </a:rPr>
              <a:t>Promise Zone</a:t>
            </a:r>
            <a:r>
              <a:rPr lang="en-US" sz="3600" dirty="0" smtClean="0">
                <a:latin typeface="Century Gothic" panose="020B0502020202020204" pitchFamily="34" charset="0"/>
              </a:rPr>
              <a:t> </a:t>
            </a:r>
            <a:r>
              <a:rPr lang="en-US" sz="3600" dirty="0" smtClean="0">
                <a:latin typeface="Century Gothic" panose="020B0502020202020204" pitchFamily="34" charset="0"/>
              </a:rPr>
              <a:t>Assessment: Infrastructure Access</a:t>
            </a:r>
            <a:endParaRPr lang="en-US" sz="3600" dirty="0">
              <a:latin typeface="Century Gothic" panose="020B0502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6113E31D-E2AB-40D1-8B51-AFA5AFEF393A}" type="slidenum">
              <a:rPr lang="en-US" smtClean="0"/>
              <a:pPr/>
              <a:t>7</a:t>
            </a:fld>
            <a:endParaRPr lang="en-US" dirty="0"/>
          </a:p>
        </p:txBody>
      </p:sp>
      <p:pic>
        <p:nvPicPr>
          <p:cNvPr id="101"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40" name="Picture 39"/>
          <p:cNvPicPr/>
          <p:nvPr/>
        </p:nvPicPr>
        <p:blipFill rotWithShape="1">
          <a:blip r:embed="rId6" cstate="screen">
            <a:extLst>
              <a:ext uri="{28A0092B-C50C-407E-A947-70E740481C1C}">
                <a14:useLocalDpi xmlns:a14="http://schemas.microsoft.com/office/drawing/2010/main"/>
              </a:ext>
            </a:extLst>
          </a:blip>
          <a:srcRect l="1895" t="1894" r="2133" b="1686"/>
          <a:stretch/>
        </p:blipFill>
        <p:spPr bwMode="auto">
          <a:xfrm>
            <a:off x="457200" y="1824335"/>
            <a:ext cx="3492499" cy="4389025"/>
          </a:xfrm>
          <a:prstGeom prst="rect">
            <a:avLst/>
          </a:prstGeom>
          <a:ln>
            <a:noFill/>
          </a:ln>
          <a:extLst>
            <a:ext uri="{53640926-AAD7-44D8-BBD7-CCE9431645EC}">
              <a14:shadowObscured xmlns:a14="http://schemas.microsoft.com/office/drawing/2010/main"/>
            </a:ext>
          </a:extLst>
        </p:spPr>
      </p:pic>
      <p:pic>
        <p:nvPicPr>
          <p:cNvPr id="41" name="Picture 40"/>
          <p:cNvPicPr/>
          <p:nvPr/>
        </p:nvPicPr>
        <p:blipFill rotWithShape="1">
          <a:blip r:embed="rId7" cstate="screen">
            <a:extLst>
              <a:ext uri="{28A0092B-C50C-407E-A947-70E740481C1C}">
                <a14:useLocalDpi xmlns:a14="http://schemas.microsoft.com/office/drawing/2010/main"/>
              </a:ext>
            </a:extLst>
          </a:blip>
          <a:srcRect l="1659" t="1514" r="2606" b="1497"/>
          <a:stretch/>
        </p:blipFill>
        <p:spPr bwMode="auto">
          <a:xfrm>
            <a:off x="4582815" y="1806029"/>
            <a:ext cx="3463551" cy="4389025"/>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8262266" y="1954340"/>
            <a:ext cx="3726534" cy="3849891"/>
            <a:chOff x="8262266" y="2431919"/>
            <a:chExt cx="3726534" cy="3849891"/>
          </a:xfrm>
        </p:grpSpPr>
        <p:grpSp>
          <p:nvGrpSpPr>
            <p:cNvPr id="4" name="Group 3"/>
            <p:cNvGrpSpPr/>
            <p:nvPr/>
          </p:nvGrpSpPr>
          <p:grpSpPr>
            <a:xfrm>
              <a:off x="8262266" y="2431919"/>
              <a:ext cx="3726534" cy="3290886"/>
              <a:chOff x="8262266" y="2431919"/>
              <a:chExt cx="3726534" cy="3290886"/>
            </a:xfrm>
          </p:grpSpPr>
          <p:grpSp>
            <p:nvGrpSpPr>
              <p:cNvPr id="14" name="Group 13"/>
              <p:cNvGrpSpPr/>
              <p:nvPr/>
            </p:nvGrpSpPr>
            <p:grpSpPr>
              <a:xfrm>
                <a:off x="8262266" y="2431919"/>
                <a:ext cx="3546630" cy="2687719"/>
                <a:chOff x="-378573" y="865667"/>
                <a:chExt cx="3959975" cy="3001069"/>
              </a:xfrm>
            </p:grpSpPr>
            <p:grpSp>
              <p:nvGrpSpPr>
                <p:cNvPr id="15" name="Group 14"/>
                <p:cNvGrpSpPr/>
                <p:nvPr/>
              </p:nvGrpSpPr>
              <p:grpSpPr>
                <a:xfrm>
                  <a:off x="-378573" y="865667"/>
                  <a:ext cx="3959975" cy="2507744"/>
                  <a:chOff x="-378573" y="865667"/>
                  <a:chExt cx="3959975" cy="2507744"/>
                </a:xfrm>
              </p:grpSpPr>
              <p:grpSp>
                <p:nvGrpSpPr>
                  <p:cNvPr id="18" name="Group 17"/>
                  <p:cNvGrpSpPr/>
                  <p:nvPr/>
                </p:nvGrpSpPr>
                <p:grpSpPr>
                  <a:xfrm>
                    <a:off x="-136198" y="865667"/>
                    <a:ext cx="3717599" cy="542680"/>
                    <a:chOff x="-136198" y="865667"/>
                    <a:chExt cx="3717599" cy="542680"/>
                  </a:xfrm>
                </p:grpSpPr>
                <p:sp>
                  <p:nvSpPr>
                    <p:cNvPr id="38" name="TextBox 3"/>
                    <p:cNvSpPr txBox="1"/>
                    <p:nvPr/>
                  </p:nvSpPr>
                  <p:spPr>
                    <a:xfrm>
                      <a:off x="-136198" y="865667"/>
                      <a:ext cx="1371599" cy="515493"/>
                    </a:xfrm>
                    <a:prstGeom prst="rect">
                      <a:avLst/>
                    </a:prstGeom>
                    <a:noFill/>
                  </p:spPr>
                  <p:txBody>
                    <a:bodyPr wrap="square" rtlCol="0">
                      <a:spAutoFit/>
                    </a:bodyPr>
                    <a:lstStyle/>
                    <a:p>
                      <a:pPr marL="0" marR="0" algn="ctr">
                        <a:spcBef>
                          <a:spcPts val="0"/>
                        </a:spcBef>
                        <a:spcAft>
                          <a:spcPts val="0"/>
                        </a:spcAft>
                      </a:pPr>
                      <a:r>
                        <a:rPr lang="en-US" sz="2400" kern="1200" dirty="0" smtClean="0">
                          <a:solidFill>
                            <a:srgbClr val="000000"/>
                          </a:solidFill>
                          <a:effectLst/>
                          <a:latin typeface="Gotham Book" pitchFamily="50" charset="0"/>
                          <a:ea typeface="Times New Roman"/>
                          <a:cs typeface="Times New Roman"/>
                        </a:rPr>
                        <a:t>61%</a:t>
                      </a:r>
                      <a:endParaRPr lang="en-US" sz="1050" dirty="0">
                        <a:effectLst/>
                        <a:latin typeface="Gotham Book" pitchFamily="50" charset="0"/>
                        <a:ea typeface="Times New Roman"/>
                      </a:endParaRPr>
                    </a:p>
                  </p:txBody>
                </p:sp>
                <p:sp>
                  <p:nvSpPr>
                    <p:cNvPr id="39" name="TextBox 4"/>
                    <p:cNvSpPr txBox="1"/>
                    <p:nvPr/>
                  </p:nvSpPr>
                  <p:spPr>
                    <a:xfrm>
                      <a:off x="1371599" y="927220"/>
                      <a:ext cx="2209802" cy="481127"/>
                    </a:xfrm>
                    <a:prstGeom prst="rect">
                      <a:avLst/>
                    </a:prstGeom>
                    <a:noFill/>
                  </p:spPr>
                  <p:txBody>
                    <a:bodyPr wrap="square" rtlCol="0">
                      <a:spAutoFit/>
                    </a:bodyPr>
                    <a:lstStyle/>
                    <a:p>
                      <a:pPr marL="0" marR="0">
                        <a:spcBef>
                          <a:spcPts val="0"/>
                        </a:spcBef>
                        <a:spcAft>
                          <a:spcPts val="0"/>
                        </a:spcAft>
                      </a:pPr>
                      <a:r>
                        <a:rPr lang="en-US" sz="1050" kern="1200" dirty="0">
                          <a:solidFill>
                            <a:srgbClr val="000000"/>
                          </a:solidFill>
                          <a:effectLst/>
                          <a:latin typeface="Gotham Book" pitchFamily="50" charset="0"/>
                          <a:ea typeface="Times New Roman"/>
                          <a:cs typeface="Times New Roman"/>
                        </a:rPr>
                        <a:t>Households with access to </a:t>
                      </a:r>
                      <a:r>
                        <a:rPr lang="en-US" sz="1050" dirty="0" smtClean="0">
                          <a:solidFill>
                            <a:srgbClr val="000000"/>
                          </a:solidFill>
                          <a:latin typeface="Gotham Book" pitchFamily="50" charset="0"/>
                          <a:ea typeface="Times New Roman"/>
                          <a:cs typeface="Times New Roman"/>
                        </a:rPr>
                        <a:t>25/3</a:t>
                      </a:r>
                      <a:r>
                        <a:rPr lang="en-US" sz="1050" kern="1200" dirty="0" smtClean="0">
                          <a:solidFill>
                            <a:srgbClr val="000000"/>
                          </a:solidFill>
                          <a:effectLst/>
                          <a:latin typeface="Gotham Book" pitchFamily="50" charset="0"/>
                          <a:ea typeface="Times New Roman"/>
                          <a:cs typeface="Times New Roman"/>
                        </a:rPr>
                        <a:t> Mbps </a:t>
                      </a:r>
                      <a:r>
                        <a:rPr lang="en-US" sz="1050" dirty="0">
                          <a:solidFill>
                            <a:srgbClr val="000000"/>
                          </a:solidFill>
                          <a:latin typeface="Gotham Book" pitchFamily="50" charset="0"/>
                          <a:ea typeface="Times New Roman"/>
                          <a:cs typeface="Times New Roman"/>
                        </a:rPr>
                        <a:t>i</a:t>
                      </a:r>
                      <a:r>
                        <a:rPr lang="en-US" sz="1050" kern="1200" dirty="0" smtClean="0">
                          <a:solidFill>
                            <a:srgbClr val="000000"/>
                          </a:solidFill>
                          <a:effectLst/>
                          <a:latin typeface="Gotham Book" pitchFamily="50" charset="0"/>
                          <a:ea typeface="Times New Roman"/>
                          <a:cs typeface="Times New Roman"/>
                        </a:rPr>
                        <a:t>nternet</a:t>
                      </a:r>
                      <a:endParaRPr lang="en-US" sz="1050" dirty="0">
                        <a:effectLst/>
                        <a:latin typeface="Gotham Book" pitchFamily="50" charset="0"/>
                        <a:ea typeface="Times New Roman"/>
                      </a:endParaRPr>
                    </a:p>
                  </p:txBody>
                </p:sp>
              </p:grpSp>
              <p:grpSp>
                <p:nvGrpSpPr>
                  <p:cNvPr id="19" name="Group 18"/>
                  <p:cNvGrpSpPr/>
                  <p:nvPr/>
                </p:nvGrpSpPr>
                <p:grpSpPr>
                  <a:xfrm>
                    <a:off x="-378573" y="1374348"/>
                    <a:ext cx="3959974" cy="670136"/>
                    <a:chOff x="-378573" y="1374348"/>
                    <a:chExt cx="3959974" cy="670136"/>
                  </a:xfrm>
                </p:grpSpPr>
                <p:sp>
                  <p:nvSpPr>
                    <p:cNvPr id="36" name="TextBox 6"/>
                    <p:cNvSpPr txBox="1"/>
                    <p:nvPr/>
                  </p:nvSpPr>
                  <p:spPr>
                    <a:xfrm>
                      <a:off x="-378573" y="1374348"/>
                      <a:ext cx="1856348" cy="670136"/>
                    </a:xfrm>
                    <a:prstGeom prst="rect">
                      <a:avLst/>
                    </a:prstGeom>
                    <a:noFill/>
                  </p:spPr>
                  <p:txBody>
                    <a:bodyPr wrap="square" rtlCol="0">
                      <a:spAutoFit/>
                    </a:bodyPr>
                    <a:lstStyle/>
                    <a:p>
                      <a:pPr marL="0" marR="0" algn="ctr">
                        <a:spcBef>
                          <a:spcPts val="0"/>
                        </a:spcBef>
                        <a:spcAft>
                          <a:spcPts val="0"/>
                        </a:spcAft>
                      </a:pPr>
                      <a:r>
                        <a:rPr lang="en-US" sz="1100" kern="1200" dirty="0" smtClean="0">
                          <a:solidFill>
                            <a:srgbClr val="000000"/>
                          </a:solidFill>
                          <a:effectLst/>
                          <a:latin typeface="Gotham Book" pitchFamily="50" charset="0"/>
                          <a:ea typeface="Times New Roman"/>
                          <a:cs typeface="Times New Roman"/>
                        </a:rPr>
                        <a:t>Allendale, Bamberg, Hampton, &amp; Jasper Counties</a:t>
                      </a:r>
                      <a:endParaRPr lang="en-US" sz="1000" dirty="0">
                        <a:effectLst/>
                        <a:latin typeface="Gotham Book" pitchFamily="50" charset="0"/>
                        <a:ea typeface="Times New Roman"/>
                      </a:endParaRPr>
                    </a:p>
                  </p:txBody>
                </p:sp>
                <p:sp>
                  <p:nvSpPr>
                    <p:cNvPr id="37" name="TextBox 7"/>
                    <p:cNvSpPr txBox="1"/>
                    <p:nvPr/>
                  </p:nvSpPr>
                  <p:spPr>
                    <a:xfrm>
                      <a:off x="1371599" y="1438888"/>
                      <a:ext cx="2209802" cy="481126"/>
                    </a:xfrm>
                    <a:prstGeom prst="rect">
                      <a:avLst/>
                    </a:prstGeom>
                    <a:noFill/>
                  </p:spPr>
                  <p:txBody>
                    <a:bodyPr wrap="square" rtlCol="0">
                      <a:spAutoFit/>
                    </a:bodyPr>
                    <a:lstStyle/>
                    <a:p>
                      <a:pPr marL="0" marR="0">
                        <a:spcBef>
                          <a:spcPts val="0"/>
                        </a:spcBef>
                        <a:spcAft>
                          <a:spcPts val="0"/>
                        </a:spcAft>
                      </a:pPr>
                      <a:r>
                        <a:rPr lang="en-US" sz="1050" kern="1200" dirty="0">
                          <a:solidFill>
                            <a:srgbClr val="000000"/>
                          </a:solidFill>
                          <a:effectLst/>
                          <a:latin typeface="Gotham Book" pitchFamily="50" charset="0"/>
                          <a:ea typeface="Times New Roman"/>
                          <a:cs typeface="Times New Roman"/>
                        </a:rPr>
                        <a:t>Areas of the </a:t>
                      </a:r>
                      <a:r>
                        <a:rPr lang="en-US" sz="1050" dirty="0" smtClean="0">
                          <a:solidFill>
                            <a:srgbClr val="000000"/>
                          </a:solidFill>
                          <a:latin typeface="Gotham Book" pitchFamily="50" charset="0"/>
                          <a:ea typeface="Times New Roman"/>
                          <a:cs typeface="Times New Roman"/>
                        </a:rPr>
                        <a:t>region</a:t>
                      </a:r>
                      <a:r>
                        <a:rPr lang="en-US" sz="1050" kern="1200" dirty="0" smtClean="0">
                          <a:solidFill>
                            <a:srgbClr val="000000"/>
                          </a:solidFill>
                          <a:effectLst/>
                          <a:latin typeface="Gotham Book" pitchFamily="50" charset="0"/>
                          <a:ea typeface="Times New Roman"/>
                          <a:cs typeface="Times New Roman"/>
                        </a:rPr>
                        <a:t> </a:t>
                      </a:r>
                      <a:r>
                        <a:rPr lang="en-US" sz="1050" kern="1200" dirty="0">
                          <a:solidFill>
                            <a:srgbClr val="000000"/>
                          </a:solidFill>
                          <a:effectLst/>
                          <a:latin typeface="Gotham Book" pitchFamily="50" charset="0"/>
                          <a:ea typeface="Times New Roman"/>
                          <a:cs typeface="Times New Roman"/>
                        </a:rPr>
                        <a:t>where service gaps persist</a:t>
                      </a:r>
                      <a:endParaRPr lang="en-US" sz="1050" dirty="0">
                        <a:effectLst/>
                        <a:latin typeface="Gotham Book" pitchFamily="50" charset="0"/>
                        <a:ea typeface="Times New Roman"/>
                      </a:endParaRPr>
                    </a:p>
                  </p:txBody>
                </p:sp>
              </p:grpSp>
              <p:grpSp>
                <p:nvGrpSpPr>
                  <p:cNvPr id="21" name="Group 20"/>
                  <p:cNvGrpSpPr/>
                  <p:nvPr/>
                </p:nvGrpSpPr>
                <p:grpSpPr>
                  <a:xfrm>
                    <a:off x="-136198" y="1948253"/>
                    <a:ext cx="3717599" cy="542680"/>
                    <a:chOff x="-136198" y="1948253"/>
                    <a:chExt cx="3717599" cy="542680"/>
                  </a:xfrm>
                </p:grpSpPr>
                <p:sp>
                  <p:nvSpPr>
                    <p:cNvPr id="32" name="TextBox 10"/>
                    <p:cNvSpPr txBox="1"/>
                    <p:nvPr/>
                  </p:nvSpPr>
                  <p:spPr>
                    <a:xfrm>
                      <a:off x="-136198" y="1948253"/>
                      <a:ext cx="1371599" cy="515493"/>
                    </a:xfrm>
                    <a:prstGeom prst="rect">
                      <a:avLst/>
                    </a:prstGeom>
                    <a:noFill/>
                  </p:spPr>
                  <p:txBody>
                    <a:bodyPr wrap="square" rtlCol="0">
                      <a:spAutoFit/>
                    </a:bodyPr>
                    <a:lstStyle/>
                    <a:p>
                      <a:pPr marL="0" marR="0" algn="ctr">
                        <a:spcBef>
                          <a:spcPts val="0"/>
                        </a:spcBef>
                        <a:spcAft>
                          <a:spcPts val="0"/>
                        </a:spcAft>
                      </a:pPr>
                      <a:r>
                        <a:rPr lang="en-US" sz="2400" kern="1200" dirty="0" smtClean="0">
                          <a:solidFill>
                            <a:srgbClr val="000000"/>
                          </a:solidFill>
                          <a:effectLst/>
                          <a:latin typeface="Gotham Book" pitchFamily="50" charset="0"/>
                          <a:ea typeface="Times New Roman"/>
                          <a:cs typeface="Times New Roman"/>
                        </a:rPr>
                        <a:t>63%</a:t>
                      </a:r>
                      <a:endParaRPr lang="en-US" sz="1050" dirty="0">
                        <a:effectLst/>
                        <a:latin typeface="Gotham Book" pitchFamily="50" charset="0"/>
                        <a:ea typeface="Times New Roman"/>
                      </a:endParaRPr>
                    </a:p>
                  </p:txBody>
                </p:sp>
                <p:sp>
                  <p:nvSpPr>
                    <p:cNvPr id="33" name="TextBox 11"/>
                    <p:cNvSpPr txBox="1"/>
                    <p:nvPr/>
                  </p:nvSpPr>
                  <p:spPr>
                    <a:xfrm>
                      <a:off x="1371599" y="2009806"/>
                      <a:ext cx="2209802" cy="481127"/>
                    </a:xfrm>
                    <a:prstGeom prst="rect">
                      <a:avLst/>
                    </a:prstGeom>
                    <a:noFill/>
                  </p:spPr>
                  <p:txBody>
                    <a:bodyPr wrap="square" rtlCol="0">
                      <a:spAutoFit/>
                    </a:bodyPr>
                    <a:lstStyle/>
                    <a:p>
                      <a:pPr marL="0" marR="0">
                        <a:spcBef>
                          <a:spcPts val="0"/>
                        </a:spcBef>
                        <a:spcAft>
                          <a:spcPts val="0"/>
                        </a:spcAft>
                      </a:pPr>
                      <a:r>
                        <a:rPr lang="en-US" sz="1050" kern="1200">
                          <a:solidFill>
                            <a:srgbClr val="000000"/>
                          </a:solidFill>
                          <a:effectLst/>
                          <a:latin typeface="Gotham Book" pitchFamily="50" charset="0"/>
                          <a:ea typeface="Times New Roman"/>
                          <a:cs typeface="Times New Roman"/>
                        </a:rPr>
                        <a:t>Residents dissatisfied with their Internet service</a:t>
                      </a:r>
                      <a:endParaRPr lang="en-US" sz="1050">
                        <a:effectLst/>
                        <a:latin typeface="Gotham Book" pitchFamily="50" charset="0"/>
                        <a:ea typeface="Times New Roman"/>
                      </a:endParaRPr>
                    </a:p>
                  </p:txBody>
                </p:sp>
              </p:grpSp>
              <p:grpSp>
                <p:nvGrpSpPr>
                  <p:cNvPr id="22" name="Group 21"/>
                  <p:cNvGrpSpPr/>
                  <p:nvPr/>
                </p:nvGrpSpPr>
                <p:grpSpPr>
                  <a:xfrm>
                    <a:off x="-136198" y="2447003"/>
                    <a:ext cx="3717600" cy="542686"/>
                    <a:chOff x="-136198" y="2447003"/>
                    <a:chExt cx="3717600" cy="542686"/>
                  </a:xfrm>
                </p:grpSpPr>
                <p:sp>
                  <p:nvSpPr>
                    <p:cNvPr id="30" name="TextBox 12"/>
                    <p:cNvSpPr txBox="1"/>
                    <p:nvPr/>
                  </p:nvSpPr>
                  <p:spPr>
                    <a:xfrm>
                      <a:off x="-136198" y="2447003"/>
                      <a:ext cx="1371599" cy="515493"/>
                    </a:xfrm>
                    <a:prstGeom prst="rect">
                      <a:avLst/>
                    </a:prstGeom>
                    <a:noFill/>
                  </p:spPr>
                  <p:txBody>
                    <a:bodyPr wrap="square" rtlCol="0">
                      <a:spAutoFit/>
                    </a:bodyPr>
                    <a:lstStyle/>
                    <a:p>
                      <a:pPr marL="0" marR="0" algn="ctr">
                        <a:spcBef>
                          <a:spcPts val="0"/>
                        </a:spcBef>
                        <a:spcAft>
                          <a:spcPts val="0"/>
                        </a:spcAft>
                      </a:pPr>
                      <a:r>
                        <a:rPr lang="en-US" sz="2400" kern="1200" dirty="0" smtClean="0">
                          <a:solidFill>
                            <a:srgbClr val="000000"/>
                          </a:solidFill>
                          <a:effectLst/>
                          <a:latin typeface="Gotham Book" pitchFamily="50" charset="0"/>
                          <a:ea typeface="Times New Roman"/>
                          <a:cs typeface="Times New Roman"/>
                        </a:rPr>
                        <a:t>27%</a:t>
                      </a:r>
                      <a:endParaRPr lang="en-US" sz="1050" dirty="0">
                        <a:effectLst/>
                        <a:latin typeface="Gotham Book" pitchFamily="50" charset="0"/>
                        <a:ea typeface="Times New Roman"/>
                      </a:endParaRPr>
                    </a:p>
                  </p:txBody>
                </p:sp>
                <p:sp>
                  <p:nvSpPr>
                    <p:cNvPr id="31" name="TextBox 13"/>
                    <p:cNvSpPr txBox="1"/>
                    <p:nvPr/>
                  </p:nvSpPr>
                  <p:spPr>
                    <a:xfrm>
                      <a:off x="1371599" y="2508563"/>
                      <a:ext cx="2209803" cy="481126"/>
                    </a:xfrm>
                    <a:prstGeom prst="rect">
                      <a:avLst/>
                    </a:prstGeom>
                    <a:noFill/>
                  </p:spPr>
                  <p:txBody>
                    <a:bodyPr wrap="square" rtlCol="0">
                      <a:spAutoFit/>
                    </a:bodyPr>
                    <a:lstStyle/>
                    <a:p>
                      <a:pPr marL="0" marR="0">
                        <a:spcBef>
                          <a:spcPts val="0"/>
                        </a:spcBef>
                        <a:spcAft>
                          <a:spcPts val="0"/>
                        </a:spcAft>
                      </a:pPr>
                      <a:r>
                        <a:rPr lang="en-US" sz="1050" kern="1200" dirty="0">
                          <a:solidFill>
                            <a:srgbClr val="000000"/>
                          </a:solidFill>
                          <a:effectLst/>
                          <a:latin typeface="Gotham Book" pitchFamily="50" charset="0"/>
                          <a:ea typeface="Times New Roman"/>
                          <a:cs typeface="Times New Roman"/>
                        </a:rPr>
                        <a:t>Households with access to two or more ISPs</a:t>
                      </a:r>
                      <a:endParaRPr lang="en-US" sz="1050" dirty="0">
                        <a:effectLst/>
                        <a:latin typeface="Gotham Book" pitchFamily="50" charset="0"/>
                        <a:ea typeface="Times New Roman"/>
                      </a:endParaRPr>
                    </a:p>
                  </p:txBody>
                </p:sp>
              </p:grpSp>
              <p:grpSp>
                <p:nvGrpSpPr>
                  <p:cNvPr id="24" name="Group 23"/>
                  <p:cNvGrpSpPr/>
                  <p:nvPr/>
                </p:nvGrpSpPr>
                <p:grpSpPr>
                  <a:xfrm>
                    <a:off x="-136198" y="2857918"/>
                    <a:ext cx="3717599" cy="515493"/>
                    <a:chOff x="-136198" y="2857918"/>
                    <a:chExt cx="3717599" cy="515493"/>
                  </a:xfrm>
                </p:grpSpPr>
                <p:sp>
                  <p:nvSpPr>
                    <p:cNvPr id="26" name="TextBox 16"/>
                    <p:cNvSpPr txBox="1"/>
                    <p:nvPr/>
                  </p:nvSpPr>
                  <p:spPr>
                    <a:xfrm>
                      <a:off x="-136198" y="2857918"/>
                      <a:ext cx="1371599" cy="515493"/>
                    </a:xfrm>
                    <a:prstGeom prst="rect">
                      <a:avLst/>
                    </a:prstGeom>
                    <a:noFill/>
                  </p:spPr>
                  <p:txBody>
                    <a:bodyPr wrap="square" rtlCol="0">
                      <a:spAutoFit/>
                    </a:bodyPr>
                    <a:lstStyle/>
                    <a:p>
                      <a:pPr marL="0" marR="0" algn="ctr">
                        <a:spcBef>
                          <a:spcPts val="0"/>
                        </a:spcBef>
                        <a:spcAft>
                          <a:spcPts val="0"/>
                        </a:spcAft>
                      </a:pPr>
                      <a:r>
                        <a:rPr lang="en-US" sz="2400" kern="1200" dirty="0" smtClean="0">
                          <a:solidFill>
                            <a:srgbClr val="000000"/>
                          </a:solidFill>
                          <a:effectLst/>
                          <a:latin typeface="Gotham Book" pitchFamily="50" charset="0"/>
                          <a:ea typeface="Times New Roman"/>
                          <a:cs typeface="Times New Roman"/>
                        </a:rPr>
                        <a:t>29</a:t>
                      </a:r>
                      <a:r>
                        <a:rPr lang="en-US" sz="1200" kern="1200" dirty="0" smtClean="0">
                          <a:solidFill>
                            <a:srgbClr val="000000"/>
                          </a:solidFill>
                          <a:effectLst/>
                          <a:latin typeface="Gotham Book" pitchFamily="50" charset="0"/>
                          <a:ea typeface="Times New Roman"/>
                          <a:cs typeface="Times New Roman"/>
                        </a:rPr>
                        <a:t>Mbps</a:t>
                      </a:r>
                      <a:endParaRPr lang="en-US" sz="1050" dirty="0">
                        <a:effectLst/>
                        <a:latin typeface="Gotham Book" pitchFamily="50" charset="0"/>
                        <a:ea typeface="Times New Roman"/>
                      </a:endParaRPr>
                    </a:p>
                  </p:txBody>
                </p:sp>
                <p:sp>
                  <p:nvSpPr>
                    <p:cNvPr id="27" name="TextBox 17"/>
                    <p:cNvSpPr txBox="1"/>
                    <p:nvPr/>
                  </p:nvSpPr>
                  <p:spPr>
                    <a:xfrm>
                      <a:off x="1371599" y="3011810"/>
                      <a:ext cx="2209802" cy="292113"/>
                    </a:xfrm>
                    <a:prstGeom prst="rect">
                      <a:avLst/>
                    </a:prstGeom>
                    <a:noFill/>
                  </p:spPr>
                  <p:txBody>
                    <a:bodyPr wrap="square" rtlCol="0">
                      <a:spAutoFit/>
                    </a:bodyPr>
                    <a:lstStyle/>
                    <a:p>
                      <a:pPr marL="0" marR="0">
                        <a:spcBef>
                          <a:spcPts val="0"/>
                        </a:spcBef>
                        <a:spcAft>
                          <a:spcPts val="0"/>
                        </a:spcAft>
                      </a:pPr>
                      <a:r>
                        <a:rPr lang="en-US" sz="1050" kern="1200" dirty="0" smtClean="0">
                          <a:solidFill>
                            <a:srgbClr val="000000"/>
                          </a:solidFill>
                          <a:effectLst/>
                          <a:latin typeface="Gotham Book" pitchFamily="50" charset="0"/>
                          <a:ea typeface="Times New Roman"/>
                          <a:cs typeface="Times New Roman"/>
                        </a:rPr>
                        <a:t>Average </a:t>
                      </a:r>
                      <a:r>
                        <a:rPr lang="en-US" sz="1050" kern="1200" dirty="0">
                          <a:solidFill>
                            <a:srgbClr val="000000"/>
                          </a:solidFill>
                          <a:effectLst/>
                          <a:latin typeface="Gotham Book" pitchFamily="50" charset="0"/>
                          <a:ea typeface="Times New Roman"/>
                          <a:cs typeface="Times New Roman"/>
                        </a:rPr>
                        <a:t>download speed </a:t>
                      </a:r>
                      <a:endParaRPr lang="en-US" sz="1050" dirty="0">
                        <a:effectLst/>
                        <a:latin typeface="Gotham Book" pitchFamily="50" charset="0"/>
                        <a:ea typeface="Times New Roman"/>
                      </a:endParaRPr>
                    </a:p>
                  </p:txBody>
                </p:sp>
              </p:grpSp>
            </p:grpSp>
            <p:sp>
              <p:nvSpPr>
                <p:cNvPr id="16" name="TextBox 31"/>
                <p:cNvSpPr txBox="1"/>
                <p:nvPr/>
              </p:nvSpPr>
              <p:spPr>
                <a:xfrm>
                  <a:off x="-136199" y="3341233"/>
                  <a:ext cx="1371600" cy="515490"/>
                </a:xfrm>
                <a:prstGeom prst="rect">
                  <a:avLst/>
                </a:prstGeom>
                <a:noFill/>
              </p:spPr>
              <p:txBody>
                <a:bodyPr wrap="square" rtlCol="0">
                  <a:spAutoFit/>
                </a:bodyPr>
                <a:lstStyle/>
                <a:p>
                  <a:pPr marL="0" marR="0" algn="ctr">
                    <a:spcBef>
                      <a:spcPts val="0"/>
                    </a:spcBef>
                    <a:spcAft>
                      <a:spcPts val="0"/>
                    </a:spcAft>
                  </a:pPr>
                  <a:r>
                    <a:rPr lang="en-US" sz="2400" dirty="0" smtClean="0">
                      <a:solidFill>
                        <a:srgbClr val="000000"/>
                      </a:solidFill>
                      <a:latin typeface="Gotham Book" pitchFamily="50" charset="0"/>
                      <a:ea typeface="Times New Roman"/>
                      <a:cs typeface="Times New Roman"/>
                    </a:rPr>
                    <a:t>10</a:t>
                  </a:r>
                  <a:endParaRPr lang="en-US" sz="1050" dirty="0">
                    <a:effectLst/>
                    <a:latin typeface="Gotham Book" pitchFamily="50" charset="0"/>
                    <a:ea typeface="Times New Roman"/>
                  </a:endParaRPr>
                </a:p>
              </p:txBody>
            </p:sp>
            <p:sp>
              <p:nvSpPr>
                <p:cNvPr id="17" name="TextBox 32"/>
                <p:cNvSpPr txBox="1"/>
                <p:nvPr/>
              </p:nvSpPr>
              <p:spPr>
                <a:xfrm>
                  <a:off x="1371599" y="3402795"/>
                  <a:ext cx="2209801" cy="463941"/>
                </a:xfrm>
                <a:prstGeom prst="rect">
                  <a:avLst/>
                </a:prstGeom>
                <a:noFill/>
              </p:spPr>
              <p:txBody>
                <a:bodyPr wrap="square" rtlCol="0">
                  <a:spAutoFit/>
                </a:bodyPr>
                <a:lstStyle/>
                <a:p>
                  <a:pPr marL="0" marR="0">
                    <a:spcBef>
                      <a:spcPts val="0"/>
                    </a:spcBef>
                    <a:spcAft>
                      <a:spcPts val="0"/>
                    </a:spcAft>
                  </a:pPr>
                  <a:r>
                    <a:rPr lang="en-US" sz="1050" kern="1200" dirty="0">
                      <a:solidFill>
                        <a:srgbClr val="000000"/>
                      </a:solidFill>
                      <a:effectLst/>
                      <a:latin typeface="Gotham Book" pitchFamily="50" charset="0"/>
                      <a:ea typeface="Times New Roman"/>
                      <a:cs typeface="Times New Roman"/>
                    </a:rPr>
                    <a:t>Residential </a:t>
                  </a:r>
                  <a:r>
                    <a:rPr lang="en-US" sz="1050" kern="1200" dirty="0" smtClean="0">
                      <a:solidFill>
                        <a:srgbClr val="000000"/>
                      </a:solidFill>
                      <a:effectLst/>
                      <a:latin typeface="Gotham Book" pitchFamily="50" charset="0"/>
                      <a:ea typeface="Times New Roman"/>
                      <a:cs typeface="Times New Roman"/>
                    </a:rPr>
                    <a:t>fixed technology providers</a:t>
                  </a:r>
                  <a:endParaRPr lang="en-US" sz="1050" dirty="0">
                    <a:effectLst/>
                    <a:latin typeface="Gotham Book" pitchFamily="50" charset="0"/>
                    <a:ea typeface="Times New Roman"/>
                  </a:endParaRPr>
                </a:p>
              </p:txBody>
            </p:sp>
          </p:grpSp>
          <p:sp>
            <p:nvSpPr>
              <p:cNvPr id="42" name="TextBox 31"/>
              <p:cNvSpPr txBox="1"/>
              <p:nvPr/>
            </p:nvSpPr>
            <p:spPr>
              <a:xfrm>
                <a:off x="8479341" y="5090594"/>
                <a:ext cx="1228431" cy="461665"/>
              </a:xfrm>
              <a:prstGeom prst="rect">
                <a:avLst/>
              </a:prstGeom>
              <a:noFill/>
            </p:spPr>
            <p:txBody>
              <a:bodyPr wrap="square" rtlCol="0">
                <a:spAutoFit/>
              </a:bodyPr>
              <a:lstStyle/>
              <a:p>
                <a:pPr marL="0" marR="0" algn="ctr">
                  <a:spcBef>
                    <a:spcPts val="0"/>
                  </a:spcBef>
                  <a:spcAft>
                    <a:spcPts val="0"/>
                  </a:spcAft>
                </a:pPr>
                <a:r>
                  <a:rPr lang="en-US" sz="2400" dirty="0" smtClean="0">
                    <a:solidFill>
                      <a:srgbClr val="000000"/>
                    </a:solidFill>
                    <a:latin typeface="Gotham Book" pitchFamily="50" charset="0"/>
                    <a:ea typeface="Times New Roman"/>
                    <a:cs typeface="Times New Roman"/>
                  </a:rPr>
                  <a:t>89%</a:t>
                </a:r>
                <a:endParaRPr lang="en-US" sz="1050" dirty="0">
                  <a:effectLst/>
                  <a:latin typeface="Gotham Book" pitchFamily="50" charset="0"/>
                  <a:ea typeface="Times New Roman"/>
                </a:endParaRPr>
              </a:p>
            </p:txBody>
          </p:sp>
          <p:sp>
            <p:nvSpPr>
              <p:cNvPr id="43" name="TextBox 32"/>
              <p:cNvSpPr txBox="1"/>
              <p:nvPr/>
            </p:nvSpPr>
            <p:spPr>
              <a:xfrm>
                <a:off x="9843537" y="5145724"/>
                <a:ext cx="2145263" cy="577081"/>
              </a:xfrm>
              <a:prstGeom prst="rect">
                <a:avLst/>
              </a:prstGeom>
              <a:noFill/>
            </p:spPr>
            <p:txBody>
              <a:bodyPr wrap="square" rtlCol="0">
                <a:spAutoFit/>
              </a:bodyPr>
              <a:lstStyle/>
              <a:p>
                <a:pPr marL="0" marR="0">
                  <a:spcBef>
                    <a:spcPts val="0"/>
                  </a:spcBef>
                  <a:spcAft>
                    <a:spcPts val="0"/>
                  </a:spcAft>
                </a:pPr>
                <a:r>
                  <a:rPr lang="en-US" sz="1050" kern="1200" dirty="0" smtClean="0">
                    <a:solidFill>
                      <a:srgbClr val="000000"/>
                    </a:solidFill>
                    <a:effectLst/>
                    <a:latin typeface="Gotham Book" pitchFamily="50" charset="0"/>
                    <a:ea typeface="Times New Roman"/>
                    <a:cs typeface="Times New Roman"/>
                  </a:rPr>
                  <a:t>Land area covered by mobile broadband from at least two providers</a:t>
                </a:r>
                <a:endParaRPr lang="en-US" sz="1050" dirty="0">
                  <a:effectLst/>
                  <a:latin typeface="Gotham Book" pitchFamily="50" charset="0"/>
                  <a:ea typeface="Times New Roman"/>
                </a:endParaRPr>
              </a:p>
            </p:txBody>
          </p:sp>
        </p:grpSp>
        <p:sp>
          <p:nvSpPr>
            <p:cNvPr id="44" name="TextBox 31"/>
            <p:cNvSpPr txBox="1"/>
            <p:nvPr/>
          </p:nvSpPr>
          <p:spPr>
            <a:xfrm>
              <a:off x="8479341" y="5649599"/>
              <a:ext cx="1228431" cy="461665"/>
            </a:xfrm>
            <a:prstGeom prst="rect">
              <a:avLst/>
            </a:prstGeom>
            <a:noFill/>
          </p:spPr>
          <p:txBody>
            <a:bodyPr wrap="square" rtlCol="0">
              <a:spAutoFit/>
            </a:bodyPr>
            <a:lstStyle/>
            <a:p>
              <a:pPr marL="0" marR="0" algn="ctr">
                <a:spcBef>
                  <a:spcPts val="0"/>
                </a:spcBef>
                <a:spcAft>
                  <a:spcPts val="0"/>
                </a:spcAft>
              </a:pPr>
              <a:r>
                <a:rPr lang="en-US" sz="2400" dirty="0" smtClean="0">
                  <a:solidFill>
                    <a:srgbClr val="000000"/>
                  </a:solidFill>
                  <a:latin typeface="Gotham Book" pitchFamily="50" charset="0"/>
                  <a:ea typeface="Times New Roman"/>
                  <a:cs typeface="Times New Roman"/>
                </a:rPr>
                <a:t>92%</a:t>
              </a:r>
              <a:endParaRPr lang="en-US" sz="1050" dirty="0">
                <a:effectLst/>
                <a:latin typeface="Gotham Book" pitchFamily="50" charset="0"/>
                <a:ea typeface="Times New Roman"/>
              </a:endParaRPr>
            </a:p>
          </p:txBody>
        </p:sp>
        <p:sp>
          <p:nvSpPr>
            <p:cNvPr id="45" name="TextBox 32"/>
            <p:cNvSpPr txBox="1"/>
            <p:nvPr/>
          </p:nvSpPr>
          <p:spPr>
            <a:xfrm>
              <a:off x="9843536" y="5704729"/>
              <a:ext cx="1979141" cy="577081"/>
            </a:xfrm>
            <a:prstGeom prst="rect">
              <a:avLst/>
            </a:prstGeom>
            <a:noFill/>
          </p:spPr>
          <p:txBody>
            <a:bodyPr wrap="square" rtlCol="0">
              <a:spAutoFit/>
            </a:bodyPr>
            <a:lstStyle/>
            <a:p>
              <a:pPr marL="0" marR="0">
                <a:spcBef>
                  <a:spcPts val="0"/>
                </a:spcBef>
                <a:spcAft>
                  <a:spcPts val="0"/>
                </a:spcAft>
              </a:pPr>
              <a:r>
                <a:rPr lang="en-US" sz="1050" kern="1200" dirty="0" smtClean="0">
                  <a:solidFill>
                    <a:srgbClr val="000000"/>
                  </a:solidFill>
                  <a:effectLst/>
                  <a:latin typeface="Gotham Book" pitchFamily="50" charset="0"/>
                  <a:ea typeface="Times New Roman"/>
                  <a:cs typeface="Times New Roman"/>
                </a:rPr>
                <a:t>Residents interested in additiona</a:t>
              </a:r>
              <a:r>
                <a:rPr lang="en-US" sz="1050" dirty="0" smtClean="0">
                  <a:solidFill>
                    <a:srgbClr val="000000"/>
                  </a:solidFill>
                  <a:latin typeface="Gotham Book" pitchFamily="50" charset="0"/>
                  <a:ea typeface="Times New Roman"/>
                  <a:cs typeface="Times New Roman"/>
                </a:rPr>
                <a:t>l choices for internet service</a:t>
              </a:r>
              <a:endParaRPr lang="en-US" sz="1050" dirty="0">
                <a:effectLst/>
                <a:latin typeface="Gotham Book" pitchFamily="50" charset="0"/>
                <a:ea typeface="Times New Roman"/>
              </a:endParaRPr>
            </a:p>
          </p:txBody>
        </p:sp>
      </p:grpSp>
      <p:sp>
        <p:nvSpPr>
          <p:cNvPr id="6" name="TextBox 5"/>
          <p:cNvSpPr txBox="1"/>
          <p:nvPr/>
        </p:nvSpPr>
        <p:spPr>
          <a:xfrm rot="18987092">
            <a:off x="591428" y="2099620"/>
            <a:ext cx="748923" cy="307777"/>
          </a:xfrm>
          <a:prstGeom prst="rect">
            <a:avLst/>
          </a:prstGeom>
          <a:noFill/>
        </p:spPr>
        <p:txBody>
          <a:bodyPr wrap="none" rtlCol="0">
            <a:spAutoFit/>
          </a:bodyPr>
          <a:lstStyle/>
          <a:p>
            <a:r>
              <a:rPr lang="en-US" sz="1400" dirty="0" smtClean="0">
                <a:latin typeface="Gotham Book" pitchFamily="50" charset="0"/>
              </a:rPr>
              <a:t>Speed</a:t>
            </a:r>
            <a:endParaRPr lang="en-US" sz="1400" dirty="0">
              <a:latin typeface="Gotham Book" pitchFamily="50" charset="0"/>
            </a:endParaRPr>
          </a:p>
        </p:txBody>
      </p:sp>
      <p:sp>
        <p:nvSpPr>
          <p:cNvPr id="46" name="TextBox 45"/>
          <p:cNvSpPr txBox="1"/>
          <p:nvPr/>
        </p:nvSpPr>
        <p:spPr>
          <a:xfrm rot="18987092">
            <a:off x="4458932" y="2111889"/>
            <a:ext cx="1290546" cy="307777"/>
          </a:xfrm>
          <a:prstGeom prst="rect">
            <a:avLst/>
          </a:prstGeom>
          <a:noFill/>
        </p:spPr>
        <p:txBody>
          <a:bodyPr wrap="none" rtlCol="0">
            <a:spAutoFit/>
          </a:bodyPr>
          <a:lstStyle/>
          <a:p>
            <a:r>
              <a:rPr lang="en-US" sz="1400" dirty="0" smtClean="0">
                <a:latin typeface="Gotham Book" pitchFamily="50" charset="0"/>
              </a:rPr>
              <a:t>Competition</a:t>
            </a:r>
            <a:endParaRPr lang="en-US" sz="1400" dirty="0">
              <a:latin typeface="Gotham Book" pitchFamily="50" charset="0"/>
            </a:endParaRPr>
          </a:p>
        </p:txBody>
      </p:sp>
      <p:pic>
        <p:nvPicPr>
          <p:cNvPr id="47" name="Picture 46" descr="http://southerncarolina.org/images/uploads/PromiseZone_logo.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211511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433820" cy="1450757"/>
          </a:xfrm>
        </p:spPr>
        <p:txBody>
          <a:bodyPr>
            <a:normAutofit/>
          </a:bodyPr>
          <a:lstStyle/>
          <a:p>
            <a:pPr>
              <a:lnSpc>
                <a:spcPct val="100000"/>
              </a:lnSpc>
            </a:pPr>
            <a:r>
              <a:rPr lang="en-US" sz="3600" dirty="0">
                <a:latin typeface="Gotham Book" pitchFamily="50" charset="0"/>
              </a:rPr>
              <a:t>Promise Zone</a:t>
            </a:r>
            <a:r>
              <a:rPr lang="en-US" sz="3600" dirty="0" smtClean="0">
                <a:latin typeface="Century Gothic" panose="020B0502020202020204" pitchFamily="34" charset="0"/>
              </a:rPr>
              <a:t> </a:t>
            </a:r>
            <a:r>
              <a:rPr lang="en-US" sz="3600" dirty="0" smtClean="0">
                <a:latin typeface="Century Gothic" panose="020B0502020202020204" pitchFamily="34" charset="0"/>
              </a:rPr>
              <a:t>Assessment: Infrastructure Opportunities</a:t>
            </a:r>
            <a:endParaRPr lang="en-US" sz="3600" dirty="0">
              <a:latin typeface="Century Gothic" panose="020B0502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6113E31D-E2AB-40D1-8B51-AFA5AFEF393A}" type="slidenum">
              <a:rPr lang="en-US" smtClean="0"/>
              <a:pPr/>
              <a:t>8</a:t>
            </a:fld>
            <a:endParaRPr lang="en-US" dirty="0"/>
          </a:p>
        </p:txBody>
      </p:sp>
      <p:pic>
        <p:nvPicPr>
          <p:cNvPr id="101"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pic>
        <p:nvPicPr>
          <p:cNvPr id="46" name="Picture 45"/>
          <p:cNvPicPr/>
          <p:nvPr/>
        </p:nvPicPr>
        <p:blipFill rotWithShape="1">
          <a:blip r:embed="rId6" cstate="screen">
            <a:extLst>
              <a:ext uri="{28A0092B-C50C-407E-A947-70E740481C1C}">
                <a14:useLocalDpi xmlns:a14="http://schemas.microsoft.com/office/drawing/2010/main"/>
              </a:ext>
            </a:extLst>
          </a:blip>
          <a:srcRect t="14029"/>
          <a:stretch/>
        </p:blipFill>
        <p:spPr>
          <a:xfrm>
            <a:off x="7861300" y="761999"/>
            <a:ext cx="4267200" cy="5502839"/>
          </a:xfrm>
          <a:prstGeom prst="rect">
            <a:avLst/>
          </a:prstGeom>
        </p:spPr>
      </p:pic>
      <p:pic>
        <p:nvPicPr>
          <p:cNvPr id="47" name="Picture 46"/>
          <p:cNvPicPr/>
          <p:nvPr/>
        </p:nvPicPr>
        <p:blipFill rotWithShape="1">
          <a:blip r:embed="rId7" cstate="screen">
            <a:extLst>
              <a:ext uri="{28A0092B-C50C-407E-A947-70E740481C1C}">
                <a14:useLocalDpi xmlns:a14="http://schemas.microsoft.com/office/drawing/2010/main"/>
              </a:ext>
            </a:extLst>
          </a:blip>
          <a:srcRect/>
          <a:stretch/>
        </p:blipFill>
        <p:spPr>
          <a:xfrm>
            <a:off x="129219" y="1797769"/>
            <a:ext cx="4201481" cy="4501087"/>
          </a:xfrm>
          <a:prstGeom prst="rect">
            <a:avLst/>
          </a:prstGeom>
        </p:spPr>
      </p:pic>
      <p:sp>
        <p:nvSpPr>
          <p:cNvPr id="6" name="TextBox 5"/>
          <p:cNvSpPr txBox="1"/>
          <p:nvPr/>
        </p:nvSpPr>
        <p:spPr>
          <a:xfrm>
            <a:off x="4474135" y="2240320"/>
            <a:ext cx="3788131" cy="132343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u="sng" dirty="0" smtClean="0">
                <a:latin typeface="Gotham Book" pitchFamily="50" charset="0"/>
              </a:rPr>
              <a:t>Connect America Fund Eligibility:</a:t>
            </a:r>
          </a:p>
          <a:p>
            <a:r>
              <a:rPr lang="en-US" sz="1600" dirty="0" smtClean="0">
                <a:latin typeface="Gotham Book" pitchFamily="50" charset="0"/>
              </a:rPr>
              <a:t>Areas highlighted are locations eligible for build-out by AT&amp;T, CenturyLink, and Frontier through the FCC’s Connect America Fund.</a:t>
            </a:r>
            <a:endParaRPr lang="en-US" sz="1600" dirty="0">
              <a:latin typeface="Gotham Book" pitchFamily="50" charset="0"/>
            </a:endParaRPr>
          </a:p>
        </p:txBody>
      </p:sp>
      <p:sp>
        <p:nvSpPr>
          <p:cNvPr id="48" name="TextBox 47"/>
          <p:cNvSpPr txBox="1"/>
          <p:nvPr/>
        </p:nvSpPr>
        <p:spPr>
          <a:xfrm>
            <a:off x="5416801" y="3758706"/>
            <a:ext cx="3530600" cy="15696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u="sng" dirty="0" smtClean="0">
                <a:latin typeface="Gotham Book" pitchFamily="50" charset="0"/>
              </a:rPr>
              <a:t>Areas of Need Analysis:</a:t>
            </a:r>
          </a:p>
          <a:p>
            <a:r>
              <a:rPr lang="en-US" sz="1600" dirty="0" smtClean="0">
                <a:latin typeface="Gotham Book" pitchFamily="50" charset="0"/>
              </a:rPr>
              <a:t>Identifies the household density for areas without access to broadband at 25/3 Mbps to more rapidly target opportunities for expansion.</a:t>
            </a:r>
            <a:endParaRPr lang="en-US" sz="1600" dirty="0">
              <a:latin typeface="Gotham Book" pitchFamily="50" charset="0"/>
            </a:endParaRPr>
          </a:p>
        </p:txBody>
      </p:sp>
      <p:pic>
        <p:nvPicPr>
          <p:cNvPr id="49" name="Picture 48" descr="http://southerncarolina.org/images/uploads/PromiseZone_logo.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338511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4000" dirty="0">
                <a:latin typeface="Gotham Book" pitchFamily="50" charset="0"/>
              </a:rPr>
              <a:t>Promise Zone</a:t>
            </a:r>
            <a:r>
              <a:rPr lang="en-US" sz="4000" dirty="0" smtClean="0">
                <a:latin typeface="Century Gothic" panose="020B0502020202020204" pitchFamily="34" charset="0"/>
              </a:rPr>
              <a:t> </a:t>
            </a:r>
            <a:r>
              <a:rPr lang="en-US" sz="4000" dirty="0">
                <a:latin typeface="Century Gothic" panose="020B0502020202020204" pitchFamily="34" charset="0"/>
              </a:rPr>
              <a:t>Assessment: </a:t>
            </a:r>
            <a:r>
              <a:rPr lang="en-US" sz="4000" dirty="0" smtClean="0">
                <a:latin typeface="Century Gothic" panose="020B0502020202020204" pitchFamily="34" charset="0"/>
              </a:rPr>
              <a:t>Adoption</a:t>
            </a:r>
            <a:endParaRPr lang="en-US" sz="4000" dirty="0">
              <a:latin typeface="Century Gothic" panose="020B0502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89290" y="55626"/>
            <a:ext cx="639210" cy="52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12"/>
          <p:cNvSpPr>
            <a:spLocks noGrp="1"/>
          </p:cNvSpPr>
          <p:nvPr>
            <p:ph type="sldNum" sz="quarter" idx="12"/>
          </p:nvPr>
        </p:nvSpPr>
        <p:spPr/>
        <p:txBody>
          <a:bodyPr/>
          <a:lstStyle/>
          <a:p>
            <a:fld id="{6113E31D-E2AB-40D1-8B51-AFA5AFEF393A}" type="slidenum">
              <a:rPr lang="en-US" smtClean="0"/>
              <a:pPr/>
              <a:t>9</a:t>
            </a:fld>
            <a:endParaRPr lang="en-US" dirty="0"/>
          </a:p>
        </p:txBody>
      </p:sp>
      <p:pic>
        <p:nvPicPr>
          <p:cNvPr id="101"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7680" y="84562"/>
            <a:ext cx="1049172" cy="49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9962" y="84562"/>
            <a:ext cx="2537139" cy="5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p:cNvGrpSpPr/>
          <p:nvPr/>
        </p:nvGrpSpPr>
        <p:grpSpPr>
          <a:xfrm>
            <a:off x="7750104" y="2352430"/>
            <a:ext cx="4558374" cy="3185734"/>
            <a:chOff x="-236700" y="369332"/>
            <a:chExt cx="4559189" cy="3186465"/>
          </a:xfrm>
        </p:grpSpPr>
        <p:grpSp>
          <p:nvGrpSpPr>
            <p:cNvPr id="41" name="Group 40"/>
            <p:cNvGrpSpPr/>
            <p:nvPr/>
          </p:nvGrpSpPr>
          <p:grpSpPr>
            <a:xfrm>
              <a:off x="-118212" y="369332"/>
              <a:ext cx="3699613" cy="523340"/>
              <a:chOff x="-118212" y="369332"/>
              <a:chExt cx="3699613" cy="523340"/>
            </a:xfrm>
          </p:grpSpPr>
          <p:sp>
            <p:nvSpPr>
              <p:cNvPr id="58" name="TextBox 3"/>
              <p:cNvSpPr txBox="1"/>
              <p:nvPr/>
            </p:nvSpPr>
            <p:spPr>
              <a:xfrm>
                <a:off x="-118212" y="369332"/>
                <a:ext cx="137160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28,474</a:t>
                </a:r>
                <a:endParaRPr lang="en-US" sz="1100" dirty="0">
                  <a:effectLst/>
                  <a:latin typeface="Century Gothic" panose="020B0502020202020204" pitchFamily="34" charset="0"/>
                  <a:ea typeface="Times New Roman"/>
                </a:endParaRPr>
              </a:p>
            </p:txBody>
          </p:sp>
          <p:sp>
            <p:nvSpPr>
              <p:cNvPr id="59" name="TextBox 4"/>
              <p:cNvSpPr txBox="1"/>
              <p:nvPr/>
            </p:nvSpPr>
            <p:spPr>
              <a:xfrm>
                <a:off x="1371600" y="430887"/>
                <a:ext cx="2209801" cy="430986"/>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entury Gothic" panose="020B0502020202020204" pitchFamily="34" charset="0"/>
                    <a:ea typeface="Times New Roman"/>
                    <a:cs typeface="Times New Roman"/>
                  </a:rPr>
                  <a:t>Households </a:t>
                </a:r>
                <a:r>
                  <a:rPr lang="en-US" sz="1100" u="sng" kern="1200" dirty="0" smtClean="0">
                    <a:solidFill>
                      <a:srgbClr val="000000"/>
                    </a:solidFill>
                    <a:effectLst/>
                    <a:latin typeface="Century Gothic" panose="020B0502020202020204" pitchFamily="34" charset="0"/>
                    <a:ea typeface="Times New Roman"/>
                    <a:cs typeface="Times New Roman"/>
                  </a:rPr>
                  <a:t>without </a:t>
                </a:r>
                <a:r>
                  <a:rPr lang="en-US" sz="1100" kern="1200" dirty="0" smtClean="0">
                    <a:solidFill>
                      <a:srgbClr val="000000"/>
                    </a:solidFill>
                    <a:effectLst/>
                    <a:latin typeface="Century Gothic" panose="020B0502020202020204" pitchFamily="34" charset="0"/>
                    <a:ea typeface="Times New Roman"/>
                    <a:cs typeface="Times New Roman"/>
                  </a:rPr>
                  <a:t>a fixed home internet connection</a:t>
                </a:r>
                <a:endParaRPr lang="en-US" sz="1100" dirty="0">
                  <a:effectLst/>
                  <a:latin typeface="Century Gothic" panose="020B0502020202020204" pitchFamily="34" charset="0"/>
                  <a:ea typeface="Times New Roman"/>
                </a:endParaRPr>
              </a:p>
            </p:txBody>
          </p:sp>
        </p:grpSp>
        <p:grpSp>
          <p:nvGrpSpPr>
            <p:cNvPr id="42" name="Group 41"/>
            <p:cNvGrpSpPr/>
            <p:nvPr/>
          </p:nvGrpSpPr>
          <p:grpSpPr>
            <a:xfrm>
              <a:off x="-118212" y="923543"/>
              <a:ext cx="4283990" cy="523340"/>
              <a:chOff x="-118212" y="923543"/>
              <a:chExt cx="4283990" cy="523340"/>
            </a:xfrm>
          </p:grpSpPr>
          <p:sp>
            <p:nvSpPr>
              <p:cNvPr id="56" name="TextBox 6"/>
              <p:cNvSpPr txBox="1"/>
              <p:nvPr/>
            </p:nvSpPr>
            <p:spPr>
              <a:xfrm>
                <a:off x="-118212" y="923543"/>
                <a:ext cx="137160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46%</a:t>
                </a:r>
                <a:endParaRPr lang="en-US" sz="1100" dirty="0">
                  <a:effectLst/>
                  <a:latin typeface="Century Gothic" panose="020B0502020202020204" pitchFamily="34" charset="0"/>
                  <a:ea typeface="Times New Roman"/>
                </a:endParaRPr>
              </a:p>
            </p:txBody>
          </p:sp>
          <p:sp>
            <p:nvSpPr>
              <p:cNvPr id="57" name="TextBox 7"/>
              <p:cNvSpPr txBox="1"/>
              <p:nvPr/>
            </p:nvSpPr>
            <p:spPr>
              <a:xfrm>
                <a:off x="1371600" y="969719"/>
                <a:ext cx="2794178"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Disconnected households </a:t>
                </a:r>
                <a:r>
                  <a:rPr lang="en-US" sz="1100" kern="1200" dirty="0">
                    <a:solidFill>
                      <a:srgbClr val="000000"/>
                    </a:solidFill>
                    <a:effectLst/>
                    <a:latin typeface="Century Gothic" panose="020B0502020202020204" pitchFamily="34" charset="0"/>
                    <a:ea typeface="Times New Roman"/>
                    <a:cs typeface="Times New Roman"/>
                  </a:rPr>
                  <a:t>citing cost as the barrier to </a:t>
                </a:r>
                <a:r>
                  <a:rPr lang="en-US" sz="1100" kern="1200" dirty="0" smtClean="0">
                    <a:solidFill>
                      <a:srgbClr val="000000"/>
                    </a:solidFill>
                    <a:effectLst/>
                    <a:latin typeface="Century Gothic" panose="020B0502020202020204" pitchFamily="34" charset="0"/>
                    <a:ea typeface="Times New Roman"/>
                    <a:cs typeface="Times New Roman"/>
                  </a:rPr>
                  <a:t>internet service</a:t>
                </a:r>
                <a:endParaRPr lang="en-US" sz="1100" dirty="0">
                  <a:effectLst/>
                  <a:latin typeface="Century Gothic" panose="020B0502020202020204" pitchFamily="34" charset="0"/>
                  <a:ea typeface="Times New Roman"/>
                </a:endParaRPr>
              </a:p>
            </p:txBody>
          </p:sp>
        </p:grpSp>
        <p:grpSp>
          <p:nvGrpSpPr>
            <p:cNvPr id="43" name="Group 42"/>
            <p:cNvGrpSpPr/>
            <p:nvPr/>
          </p:nvGrpSpPr>
          <p:grpSpPr>
            <a:xfrm>
              <a:off x="-236700" y="1437796"/>
              <a:ext cx="4559189" cy="600302"/>
              <a:chOff x="-236700" y="1437796"/>
              <a:chExt cx="4559189" cy="600302"/>
            </a:xfrm>
          </p:grpSpPr>
          <p:sp>
            <p:nvSpPr>
              <p:cNvPr id="54" name="TextBox 8"/>
              <p:cNvSpPr txBox="1"/>
              <p:nvPr/>
            </p:nvSpPr>
            <p:spPr>
              <a:xfrm>
                <a:off x="-236700" y="1553239"/>
                <a:ext cx="1608024" cy="369417"/>
              </a:xfrm>
              <a:prstGeom prst="rect">
                <a:avLst/>
              </a:prstGeom>
              <a:noFill/>
            </p:spPr>
            <p:txBody>
              <a:bodyPr wrap="square" rtlCol="0">
                <a:spAutoFit/>
              </a:bodyPr>
              <a:lstStyle/>
              <a:p>
                <a:pPr marL="0" marR="0" algn="ctr">
                  <a:spcBef>
                    <a:spcPts val="0"/>
                  </a:spcBef>
                  <a:spcAft>
                    <a:spcPts val="0"/>
                  </a:spcAft>
                </a:pPr>
                <a:r>
                  <a:rPr lang="en-US" kern="1200" dirty="0" smtClean="0">
                    <a:solidFill>
                      <a:srgbClr val="000000"/>
                    </a:solidFill>
                    <a:effectLst/>
                    <a:latin typeface="Century Gothic" panose="020B0502020202020204" pitchFamily="34" charset="0"/>
                    <a:ea typeface="Times New Roman"/>
                    <a:cs typeface="Times New Roman"/>
                  </a:rPr>
                  <a:t>2.6% vs. 1.5%</a:t>
                </a:r>
                <a:endParaRPr lang="en-US" sz="900" dirty="0">
                  <a:effectLst/>
                  <a:latin typeface="Century Gothic" panose="020B0502020202020204" pitchFamily="34" charset="0"/>
                  <a:ea typeface="Times New Roman"/>
                </a:endParaRPr>
              </a:p>
            </p:txBody>
          </p:sp>
          <p:sp>
            <p:nvSpPr>
              <p:cNvPr id="55" name="TextBox 9"/>
              <p:cNvSpPr txBox="1"/>
              <p:nvPr/>
            </p:nvSpPr>
            <p:spPr>
              <a:xfrm>
                <a:off x="1371599" y="1437796"/>
                <a:ext cx="2950890" cy="600302"/>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Avg. amount of household income spent on internet service in the Promise Zone vs. the rest of South Carolina</a:t>
                </a:r>
                <a:endParaRPr lang="en-US" sz="1100" dirty="0">
                  <a:effectLst/>
                  <a:latin typeface="Century Gothic" panose="020B0502020202020204" pitchFamily="34" charset="0"/>
                  <a:ea typeface="Times New Roman"/>
                </a:endParaRPr>
              </a:p>
            </p:txBody>
          </p:sp>
        </p:grpSp>
        <p:grpSp>
          <p:nvGrpSpPr>
            <p:cNvPr id="44" name="Group 43"/>
            <p:cNvGrpSpPr/>
            <p:nvPr/>
          </p:nvGrpSpPr>
          <p:grpSpPr>
            <a:xfrm>
              <a:off x="-118212" y="1945896"/>
              <a:ext cx="3699613" cy="523340"/>
              <a:chOff x="-118212" y="1945896"/>
              <a:chExt cx="3699613" cy="523340"/>
            </a:xfrm>
          </p:grpSpPr>
          <p:sp>
            <p:nvSpPr>
              <p:cNvPr id="52" name="TextBox 10"/>
              <p:cNvSpPr txBox="1"/>
              <p:nvPr/>
            </p:nvSpPr>
            <p:spPr>
              <a:xfrm>
                <a:off x="-118212" y="1945896"/>
                <a:ext cx="137160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$69.00</a:t>
                </a:r>
                <a:endParaRPr lang="en-US" sz="1100" dirty="0">
                  <a:effectLst/>
                  <a:latin typeface="Century Gothic" panose="020B0502020202020204" pitchFamily="34" charset="0"/>
                  <a:ea typeface="Times New Roman"/>
                </a:endParaRPr>
              </a:p>
            </p:txBody>
          </p:sp>
          <p:sp>
            <p:nvSpPr>
              <p:cNvPr id="53" name="TextBox 11"/>
              <p:cNvSpPr txBox="1"/>
              <p:nvPr/>
            </p:nvSpPr>
            <p:spPr>
              <a:xfrm>
                <a:off x="1371600" y="2007451"/>
                <a:ext cx="2209801" cy="430986"/>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entury Gothic" panose="020B0502020202020204" pitchFamily="34" charset="0"/>
                    <a:ea typeface="Times New Roman"/>
                    <a:cs typeface="Times New Roman"/>
                  </a:rPr>
                  <a:t>Average monthly cost of Internet service</a:t>
                </a:r>
                <a:endParaRPr lang="en-US" sz="1100" dirty="0">
                  <a:effectLst/>
                  <a:latin typeface="Century Gothic" panose="020B0502020202020204" pitchFamily="34" charset="0"/>
                  <a:ea typeface="Times New Roman"/>
                </a:endParaRPr>
              </a:p>
            </p:txBody>
          </p:sp>
        </p:grpSp>
        <p:grpSp>
          <p:nvGrpSpPr>
            <p:cNvPr id="45" name="Group 44"/>
            <p:cNvGrpSpPr/>
            <p:nvPr/>
          </p:nvGrpSpPr>
          <p:grpSpPr>
            <a:xfrm>
              <a:off x="-118212" y="2439333"/>
              <a:ext cx="3699613" cy="523340"/>
              <a:chOff x="-118212" y="2439333"/>
              <a:chExt cx="3699613" cy="523340"/>
            </a:xfrm>
          </p:grpSpPr>
          <p:sp>
            <p:nvSpPr>
              <p:cNvPr id="50" name="TextBox 12"/>
              <p:cNvSpPr txBox="1"/>
              <p:nvPr/>
            </p:nvSpPr>
            <p:spPr>
              <a:xfrm>
                <a:off x="-118212" y="2439333"/>
                <a:ext cx="137160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37%</a:t>
                </a:r>
                <a:endParaRPr lang="en-US" sz="1100" dirty="0">
                  <a:effectLst/>
                  <a:latin typeface="Century Gothic" panose="020B0502020202020204" pitchFamily="34" charset="0"/>
                  <a:ea typeface="Times New Roman"/>
                </a:endParaRPr>
              </a:p>
            </p:txBody>
          </p:sp>
          <p:sp>
            <p:nvSpPr>
              <p:cNvPr id="51" name="TextBox 13"/>
              <p:cNvSpPr txBox="1"/>
              <p:nvPr/>
            </p:nvSpPr>
            <p:spPr>
              <a:xfrm>
                <a:off x="1371600" y="2500888"/>
                <a:ext cx="2209801" cy="430986"/>
              </a:xfrm>
              <a:prstGeom prst="rect">
                <a:avLst/>
              </a:prstGeom>
              <a:noFill/>
            </p:spPr>
            <p:txBody>
              <a:bodyPr wrap="square" rtlCol="0">
                <a:spAutoFit/>
              </a:bodyPr>
              <a:lstStyle/>
              <a:p>
                <a:pPr marL="0" marR="0">
                  <a:spcBef>
                    <a:spcPts val="0"/>
                  </a:spcBef>
                  <a:spcAft>
                    <a:spcPts val="0"/>
                  </a:spcAft>
                </a:pPr>
                <a:r>
                  <a:rPr lang="en-US" sz="1100" kern="1200" dirty="0" smtClean="0">
                    <a:solidFill>
                      <a:srgbClr val="000000"/>
                    </a:solidFill>
                    <a:effectLst/>
                    <a:latin typeface="Century Gothic" panose="020B0502020202020204" pitchFamily="34" charset="0"/>
                    <a:ea typeface="Times New Roman"/>
                    <a:cs typeface="Times New Roman"/>
                  </a:rPr>
                  <a:t>Residents stating they need to learn about cyber-safety</a:t>
                </a:r>
                <a:endParaRPr lang="en-US" sz="1100" dirty="0">
                  <a:effectLst/>
                  <a:latin typeface="Century Gothic" panose="020B0502020202020204" pitchFamily="34" charset="0"/>
                  <a:ea typeface="Times New Roman"/>
                </a:endParaRPr>
              </a:p>
            </p:txBody>
          </p:sp>
        </p:grpSp>
        <p:grpSp>
          <p:nvGrpSpPr>
            <p:cNvPr id="46" name="Group 45"/>
            <p:cNvGrpSpPr/>
            <p:nvPr/>
          </p:nvGrpSpPr>
          <p:grpSpPr>
            <a:xfrm>
              <a:off x="-103092" y="2978584"/>
              <a:ext cx="3927815" cy="577213"/>
              <a:chOff x="-103092" y="2978584"/>
              <a:chExt cx="3927815" cy="577213"/>
            </a:xfrm>
          </p:grpSpPr>
          <p:sp>
            <p:nvSpPr>
              <p:cNvPr id="48" name="TextBox 14"/>
              <p:cNvSpPr txBox="1"/>
              <p:nvPr/>
            </p:nvSpPr>
            <p:spPr>
              <a:xfrm>
                <a:off x="1310890" y="2978584"/>
                <a:ext cx="2513833" cy="577213"/>
              </a:xfrm>
              <a:prstGeom prst="rect">
                <a:avLst/>
              </a:prstGeom>
              <a:noFill/>
            </p:spPr>
            <p:txBody>
              <a:bodyPr wrap="square" rtlCol="0">
                <a:spAutoFit/>
              </a:bodyPr>
              <a:lstStyle/>
              <a:p>
                <a:pPr marL="57150" marR="0">
                  <a:spcBef>
                    <a:spcPts val="0"/>
                  </a:spcBef>
                  <a:spcAft>
                    <a:spcPts val="0"/>
                  </a:spcAft>
                  <a:tabLst>
                    <a:tab pos="171450" algn="l"/>
                  </a:tabLst>
                </a:pPr>
                <a:r>
                  <a:rPr lang="en-US" sz="1050" dirty="0" smtClean="0">
                    <a:effectLst/>
                    <a:latin typeface="Century Gothic" panose="020B0502020202020204" pitchFamily="34" charset="0"/>
                    <a:ea typeface="Calibri"/>
                    <a:cs typeface="Times New Roman"/>
                  </a:rPr>
                  <a:t>Residents stating they need to learn how to conduct an online job search</a:t>
                </a:r>
                <a:endParaRPr lang="en-US" sz="1050" dirty="0">
                  <a:effectLst/>
                  <a:latin typeface="Century Gothic" panose="020B0502020202020204" pitchFamily="34" charset="0"/>
                  <a:ea typeface="Calibri"/>
                  <a:cs typeface="Times New Roman"/>
                </a:endParaRPr>
              </a:p>
            </p:txBody>
          </p:sp>
          <p:sp>
            <p:nvSpPr>
              <p:cNvPr id="49" name="TextBox 15"/>
              <p:cNvSpPr txBox="1"/>
              <p:nvPr/>
            </p:nvSpPr>
            <p:spPr>
              <a:xfrm>
                <a:off x="-103092" y="3005520"/>
                <a:ext cx="1341360" cy="523340"/>
              </a:xfrm>
              <a:prstGeom prst="rect">
                <a:avLst/>
              </a:prstGeom>
              <a:noFill/>
            </p:spPr>
            <p:txBody>
              <a:bodyPr wrap="square" rtlCol="0">
                <a:spAutoFit/>
              </a:bodyPr>
              <a:lstStyle/>
              <a:p>
                <a:pPr marL="0" marR="0" algn="ctr">
                  <a:spcBef>
                    <a:spcPts val="0"/>
                  </a:spcBef>
                  <a:spcAft>
                    <a:spcPts val="0"/>
                  </a:spcAft>
                </a:pPr>
                <a:r>
                  <a:rPr lang="en-US" sz="2800" kern="1200" dirty="0" smtClean="0">
                    <a:solidFill>
                      <a:srgbClr val="000000"/>
                    </a:solidFill>
                    <a:effectLst/>
                    <a:latin typeface="Century Gothic" panose="020B0502020202020204" pitchFamily="34" charset="0"/>
                    <a:ea typeface="Times New Roman"/>
                    <a:cs typeface="Times New Roman"/>
                  </a:rPr>
                  <a:t>24%</a:t>
                </a:r>
                <a:endParaRPr lang="en-US" sz="2400" dirty="0">
                  <a:effectLst/>
                  <a:latin typeface="Century Gothic" panose="020B0502020202020204" pitchFamily="34" charset="0"/>
                  <a:ea typeface="Times New Roman"/>
                </a:endParaRPr>
              </a:p>
            </p:txBody>
          </p:sp>
        </p:grpSp>
      </p:grpSp>
      <p:sp>
        <p:nvSpPr>
          <p:cNvPr id="3" name="Footer Placeholder 2"/>
          <p:cNvSpPr>
            <a:spLocks noGrp="1"/>
          </p:cNvSpPr>
          <p:nvPr>
            <p:ph type="ftr" sz="quarter" idx="11"/>
          </p:nvPr>
        </p:nvSpPr>
        <p:spPr/>
        <p:txBody>
          <a:bodyPr/>
          <a:lstStyle/>
          <a:p>
            <a:r>
              <a:rPr lang="en-US" dirty="0" smtClean="0"/>
              <a:t>COPYRIGHT 2017 Connected Nation, Inc. Do not duplicate or reproduce without written permission.</a:t>
            </a:r>
            <a:endParaRPr lang="en-US" dirty="0"/>
          </a:p>
        </p:txBody>
      </p:sp>
      <p:graphicFrame>
        <p:nvGraphicFramePr>
          <p:cNvPr id="32" name="Chart 31"/>
          <p:cNvGraphicFramePr/>
          <p:nvPr>
            <p:extLst>
              <p:ext uri="{D42A27DB-BD31-4B8C-83A1-F6EECF244321}">
                <p14:modId xmlns:p14="http://schemas.microsoft.com/office/powerpoint/2010/main" val="1166896232"/>
              </p:ext>
            </p:extLst>
          </p:nvPr>
        </p:nvGraphicFramePr>
        <p:xfrm>
          <a:off x="103187" y="1820788"/>
          <a:ext cx="4214813" cy="45419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p:cNvGraphicFramePr/>
          <p:nvPr>
            <p:extLst>
              <p:ext uri="{D42A27DB-BD31-4B8C-83A1-F6EECF244321}">
                <p14:modId xmlns:p14="http://schemas.microsoft.com/office/powerpoint/2010/main" val="2535450820"/>
              </p:ext>
            </p:extLst>
          </p:nvPr>
        </p:nvGraphicFramePr>
        <p:xfrm>
          <a:off x="4462508" y="2413971"/>
          <a:ext cx="3266983" cy="2676525"/>
        </p:xfrm>
        <a:graphic>
          <a:graphicData uri="http://schemas.openxmlformats.org/drawingml/2006/chart">
            <c:chart xmlns:c="http://schemas.openxmlformats.org/drawingml/2006/chart" xmlns:r="http://schemas.openxmlformats.org/officeDocument/2006/relationships" r:id="rId7"/>
          </a:graphicData>
        </a:graphic>
      </p:graphicFrame>
      <p:pic>
        <p:nvPicPr>
          <p:cNvPr id="35" name="Picture 34" descr="http://southerncarolina.org/images/uploads/PromiseZone_logo.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1623" y="84562"/>
            <a:ext cx="780957" cy="504789"/>
          </a:xfrm>
          <a:prstGeom prst="rect">
            <a:avLst/>
          </a:prstGeom>
          <a:noFill/>
          <a:ln>
            <a:noFill/>
          </a:ln>
        </p:spPr>
      </p:pic>
    </p:spTree>
    <p:extLst>
      <p:ext uri="{BB962C8B-B14F-4D97-AF65-F5344CB8AC3E}">
        <p14:creationId xmlns:p14="http://schemas.microsoft.com/office/powerpoint/2010/main" val="1844583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onnected">
      <a:dk1>
        <a:sysClr val="windowText" lastClr="000000"/>
      </a:dk1>
      <a:lt1>
        <a:sysClr val="window" lastClr="FFFFFF"/>
      </a:lt1>
      <a:dk2>
        <a:srgbClr val="1F497D"/>
      </a:dk2>
      <a:lt2>
        <a:srgbClr val="EEECE1"/>
      </a:lt2>
      <a:accent1>
        <a:srgbClr val="005B99"/>
      </a:accent1>
      <a:accent2>
        <a:srgbClr val="BE4945"/>
      </a:accent2>
      <a:accent3>
        <a:srgbClr val="07A196"/>
      </a:accent3>
      <a:accent4>
        <a:srgbClr val="5B1E9A"/>
      </a:accent4>
      <a:accent5>
        <a:srgbClr val="E4C91E"/>
      </a:accent5>
      <a:accent6>
        <a:srgbClr val="6E7B88"/>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nected">
    <a:dk1>
      <a:sysClr val="windowText" lastClr="000000"/>
    </a:dk1>
    <a:lt1>
      <a:sysClr val="window" lastClr="FFFFFF"/>
    </a:lt1>
    <a:dk2>
      <a:srgbClr val="1F497D"/>
    </a:dk2>
    <a:lt2>
      <a:srgbClr val="EEECE1"/>
    </a:lt2>
    <a:accent1>
      <a:srgbClr val="BE4945"/>
    </a:accent1>
    <a:accent2>
      <a:srgbClr val="005B99"/>
    </a:accent2>
    <a:accent3>
      <a:srgbClr val="6E7B88"/>
    </a:accent3>
    <a:accent4>
      <a:srgbClr val="7D91A7"/>
    </a:accent4>
    <a:accent5>
      <a:srgbClr val="E4C91E"/>
    </a:accent5>
    <a:accent6>
      <a:srgbClr val="058E84"/>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nected">
    <a:dk1>
      <a:sysClr val="windowText" lastClr="000000"/>
    </a:dk1>
    <a:lt1>
      <a:sysClr val="window" lastClr="FFFFFF"/>
    </a:lt1>
    <a:dk2>
      <a:srgbClr val="1F497D"/>
    </a:dk2>
    <a:lt2>
      <a:srgbClr val="EEECE1"/>
    </a:lt2>
    <a:accent1>
      <a:srgbClr val="BE4945"/>
    </a:accent1>
    <a:accent2>
      <a:srgbClr val="005B99"/>
    </a:accent2>
    <a:accent3>
      <a:srgbClr val="6E7B88"/>
    </a:accent3>
    <a:accent4>
      <a:srgbClr val="7D91A7"/>
    </a:accent4>
    <a:accent5>
      <a:srgbClr val="E4C91E"/>
    </a:accent5>
    <a:accent6>
      <a:srgbClr val="058E84"/>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nnected">
    <a:dk1>
      <a:sysClr val="windowText" lastClr="000000"/>
    </a:dk1>
    <a:lt1>
      <a:sysClr val="window" lastClr="FFFFFF"/>
    </a:lt1>
    <a:dk2>
      <a:srgbClr val="1F497D"/>
    </a:dk2>
    <a:lt2>
      <a:srgbClr val="EEECE1"/>
    </a:lt2>
    <a:accent1>
      <a:srgbClr val="BE4945"/>
    </a:accent1>
    <a:accent2>
      <a:srgbClr val="005B99"/>
    </a:accent2>
    <a:accent3>
      <a:srgbClr val="6E7B88"/>
    </a:accent3>
    <a:accent4>
      <a:srgbClr val="7D91A7"/>
    </a:accent4>
    <a:accent5>
      <a:srgbClr val="E4C91E"/>
    </a:accent5>
    <a:accent6>
      <a:srgbClr val="058E84"/>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nnected">
    <a:dk1>
      <a:sysClr val="windowText" lastClr="000000"/>
    </a:dk1>
    <a:lt1>
      <a:sysClr val="window" lastClr="FFFFFF"/>
    </a:lt1>
    <a:dk2>
      <a:srgbClr val="1F497D"/>
    </a:dk2>
    <a:lt2>
      <a:srgbClr val="EEECE1"/>
    </a:lt2>
    <a:accent1>
      <a:srgbClr val="BE4945"/>
    </a:accent1>
    <a:accent2>
      <a:srgbClr val="005B99"/>
    </a:accent2>
    <a:accent3>
      <a:srgbClr val="6E7B88"/>
    </a:accent3>
    <a:accent4>
      <a:srgbClr val="7D91A7"/>
    </a:accent4>
    <a:accent5>
      <a:srgbClr val="E4C91E"/>
    </a:accent5>
    <a:accent6>
      <a:srgbClr val="058E84"/>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21629</TotalTime>
  <Words>1647</Words>
  <Application>Microsoft Office PowerPoint</Application>
  <PresentationFormat>Widescreen</PresentationFormat>
  <Paragraphs>239</Paragraphs>
  <Slides>15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Calibri</vt:lpstr>
      <vt:lpstr>Gotham Book</vt:lpstr>
      <vt:lpstr>Times New Roman</vt:lpstr>
      <vt:lpstr>Wingdings</vt:lpstr>
      <vt:lpstr>Arial</vt:lpstr>
      <vt:lpstr>Century Gothic</vt:lpstr>
      <vt:lpstr>Calibri Light</vt:lpstr>
      <vt:lpstr>Retrospect</vt:lpstr>
      <vt:lpstr>Office Theme</vt:lpstr>
      <vt:lpstr>South Carolina Lowcountry Promise Zone Connected Community</vt:lpstr>
      <vt:lpstr>Context</vt:lpstr>
      <vt:lpstr>Connected</vt:lpstr>
      <vt:lpstr>Connected</vt:lpstr>
      <vt:lpstr>Promise Zone Connected Team</vt:lpstr>
      <vt:lpstr>Promise Zone Connected Assessment</vt:lpstr>
      <vt:lpstr>Promise Zone Assessment: Infrastructure Access</vt:lpstr>
      <vt:lpstr>Promise Zone Assessment: Infrastructure Opportunities</vt:lpstr>
      <vt:lpstr>Promise Zone Assessment: Adoption</vt:lpstr>
      <vt:lpstr>Promise Zone Assessment: Use</vt:lpstr>
      <vt:lpstr>Promise Zone Assessment: Digital Equity</vt:lpstr>
      <vt:lpstr>Promise Zone Plan Recommendations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of Knowledge</dc:title>
  <dc:creator>Wilson, Mark</dc:creator>
  <cp:lastModifiedBy>Jim Stritzinger</cp:lastModifiedBy>
  <cp:revision>211</cp:revision>
  <cp:lastPrinted>2017-11-27T01:16:29Z</cp:lastPrinted>
  <dcterms:created xsi:type="dcterms:W3CDTF">2014-08-28T14:48:14Z</dcterms:created>
  <dcterms:modified xsi:type="dcterms:W3CDTF">2017-11-27T01:17:24Z</dcterms:modified>
</cp:coreProperties>
</file>